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97"/>
  </p:notesMasterIdLst>
  <p:sldIdLst>
    <p:sldId id="256" r:id="rId3"/>
    <p:sldId id="257" r:id="rId4"/>
    <p:sldId id="286" r:id="rId5"/>
    <p:sldId id="287" r:id="rId6"/>
    <p:sldId id="288" r:id="rId7"/>
    <p:sldId id="289" r:id="rId8"/>
    <p:sldId id="291" r:id="rId9"/>
    <p:sldId id="292" r:id="rId10"/>
    <p:sldId id="293" r:id="rId11"/>
    <p:sldId id="294" r:id="rId12"/>
    <p:sldId id="296" r:id="rId13"/>
    <p:sldId id="297" r:id="rId14"/>
    <p:sldId id="298" r:id="rId15"/>
    <p:sldId id="285" r:id="rId16"/>
    <p:sldId id="290"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295" r:id="rId31"/>
    <p:sldId id="313" r:id="rId32"/>
    <p:sldId id="314" r:id="rId33"/>
    <p:sldId id="315" r:id="rId34"/>
    <p:sldId id="316" r:id="rId35"/>
    <p:sldId id="317" r:id="rId36"/>
    <p:sldId id="318" r:id="rId37"/>
    <p:sldId id="319" r:id="rId38"/>
    <p:sldId id="320" r:id="rId39"/>
    <p:sldId id="321" r:id="rId40"/>
    <p:sldId id="322" r:id="rId41"/>
    <p:sldId id="312" r:id="rId42"/>
    <p:sldId id="323" r:id="rId43"/>
    <p:sldId id="325" r:id="rId44"/>
    <p:sldId id="326" r:id="rId45"/>
    <p:sldId id="327" r:id="rId46"/>
    <p:sldId id="328" r:id="rId47"/>
    <p:sldId id="329" r:id="rId48"/>
    <p:sldId id="330" r:id="rId49"/>
    <p:sldId id="331" r:id="rId50"/>
    <p:sldId id="332" r:id="rId51"/>
    <p:sldId id="333" r:id="rId52"/>
    <p:sldId id="334" r:id="rId53"/>
    <p:sldId id="335" r:id="rId54"/>
    <p:sldId id="324"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36" r:id="rId72"/>
    <p:sldId id="367" r:id="rId73"/>
    <p:sldId id="368" r:id="rId74"/>
    <p:sldId id="369" r:id="rId75"/>
    <p:sldId id="370" r:id="rId76"/>
    <p:sldId id="371" r:id="rId77"/>
    <p:sldId id="372" r:id="rId78"/>
    <p:sldId id="373" r:id="rId79"/>
    <p:sldId id="374" r:id="rId80"/>
    <p:sldId id="375" r:id="rId81"/>
    <p:sldId id="376" r:id="rId82"/>
    <p:sldId id="354" r:id="rId83"/>
    <p:sldId id="355" r:id="rId84"/>
    <p:sldId id="356" r:id="rId85"/>
    <p:sldId id="357" r:id="rId86"/>
    <p:sldId id="358" r:id="rId87"/>
    <p:sldId id="359" r:id="rId88"/>
    <p:sldId id="360" r:id="rId89"/>
    <p:sldId id="361" r:id="rId90"/>
    <p:sldId id="362" r:id="rId91"/>
    <p:sldId id="363" r:id="rId92"/>
    <p:sldId id="364" r:id="rId93"/>
    <p:sldId id="365" r:id="rId94"/>
    <p:sldId id="366" r:id="rId95"/>
    <p:sldId id="353" r:id="rId96"/>
  </p:sldIdLst>
  <p:sldSz cx="9144000" cy="6858000" type="screen4x3"/>
  <p:notesSz cx="6858000" cy="9144000"/>
  <p:embeddedFontLst>
    <p:embeddedFont>
      <p:font typeface="Calibri" panose="020F0502020204030204"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02" roundtripDataSignature="AMtx7mgdwha1DXh13JkAsd7RYtQbsz3F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6390FB-4590-4AD1-B7F3-0478CE26943B}">
  <a:tblStyle styleId="{B96390FB-4590-4AD1-B7F3-0478CE2694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77" autoAdjust="0"/>
  </p:normalViewPr>
  <p:slideViewPr>
    <p:cSldViewPr snapToGrid="0">
      <p:cViewPr varScale="1">
        <p:scale>
          <a:sx n="57" d="100"/>
          <a:sy n="57" d="100"/>
        </p:scale>
        <p:origin x="1044" y="78"/>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customschemas.google.com/relationships/presentationmetadata" Target="meta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3.fntdata"/><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 name="Google Shape;3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34" name="Google Shape;34;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113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61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504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740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069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570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Python reconnaît certains types de variable automatiquement (entier,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Par contre, pour une chaîne de caractères, il faut l'entourer de guillemets (doubles, simples, voire trois guillemets successifs doubles ou simples) afin d'indiquer à Python le début et la fin de la chaîne de caractères.</a:t>
            </a:r>
          </a:p>
          <a:p>
            <a:r>
              <a:rPr lang="fr-FR" sz="1800" b="0" i="0" u="none" strike="noStrike" cap="none" dirty="0">
                <a:solidFill>
                  <a:srgbClr val="000000"/>
                </a:solidFill>
                <a:effectLst/>
                <a:latin typeface="Arial"/>
                <a:ea typeface="Arial"/>
                <a:cs typeface="Arial"/>
                <a:sym typeface="Arial"/>
              </a:rPr>
              <a:t>Dans l'interpréteur, l'affichage direct du contenu d'une chaîne de caractères se fait avec des guillemets simples, quel que soit le type de guillemets utilisé pour définir la chaîne de caractères.</a:t>
            </a:r>
          </a:p>
          <a:p>
            <a:r>
              <a:rPr lang="fr-FR" sz="1800" b="0" i="0" u="none" strike="noStrike" cap="none" dirty="0">
                <a:solidFill>
                  <a:srgbClr val="000000"/>
                </a:solidFill>
                <a:effectLst/>
                <a:latin typeface="Arial"/>
                <a:ea typeface="Arial"/>
                <a:cs typeface="Arial"/>
                <a:sym typeface="Arial"/>
              </a:rPr>
              <a:t>En Python, comme dans la plupart des langages de programmation, c'est le point qui est utilisé comme séparateur décimal. Ainsi, 3.14 est un nombre reconnu comme un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en Python alors que ce n'est pas le cas de 3,14.</a:t>
            </a:r>
          </a:p>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513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77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58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009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110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314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503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307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384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666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77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953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64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92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763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916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925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466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7839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140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410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575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30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12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2437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92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998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0189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972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504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350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81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71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500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30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366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148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565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057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247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338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550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9657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422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536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5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42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4169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348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22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1067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5700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50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778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0228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96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82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847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87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3316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34952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1894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Les deux codes pourtant très similaires produisent des résultats très différents. Si vous observez avec attention l'indentation des instructions sur la ligne 5, vous remarquerez que dans le code 1, l'instruction est indentée deux fois, ce qui signifie qu'elle appartient au bloc d'instructions du test if. Dans le code 2, l'instruction de la ligne 5 n'est indentée qu'une seule fois, ce qui fait qu'elle n'appartient plus au bloc d'instructions du test if, d'où l'affichage de car la variable nb vaut xx pour toutes les valeurs de nb.</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9079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555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171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3147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50219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23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800" b="0" i="0" u="none" strike="noStrike" cap="none" dirty="0">
                <a:solidFill>
                  <a:srgbClr val="000000"/>
                </a:solidFill>
                <a:effectLst/>
                <a:latin typeface="Arial"/>
                <a:ea typeface="Arial"/>
                <a:cs typeface="Arial"/>
                <a:sym typeface="Arial"/>
              </a:rPr>
              <a:t>L'interpréteur Python est donc un système interactif dans lequel vous pouvez entrer des commandes, que Python exécutera sous vos yeux (au moment où vous validerez la commande en appuyant sur la touche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324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1864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4373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618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8491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7280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5434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660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6945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3242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867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25282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4672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8637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7865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759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10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39"/>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Calibri"/>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a:bodyPr>
          <a:lstStyle/>
          <a:p>
            <a:pPr lvl="0" algn="ctr">
              <a:buSzPts val="3600"/>
            </a:pPr>
            <a:r>
              <a:rPr lang="fr-FR" b="1" dirty="0"/>
              <a:t>Introduction à la programmation avec python</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a:t>
            </a:fld>
            <a:endParaRPr/>
          </a:p>
        </p:txBody>
      </p:sp>
      <p:pic>
        <p:nvPicPr>
          <p:cNvPr id="2" name="Picture 1">
            <a:extLst>
              <a:ext uri="{FF2B5EF4-FFF2-40B4-BE49-F238E27FC236}">
                <a16:creationId xmlns:a16="http://schemas.microsoft.com/office/drawing/2014/main" id="{FB2E1F80-6F57-4542-B91C-CBB1A4E6AB57}"/>
              </a:ext>
            </a:extLst>
          </p:cNvPr>
          <p:cNvPicPr>
            <a:picLocks noChangeAspect="1"/>
          </p:cNvPicPr>
          <p:nvPr/>
        </p:nvPicPr>
        <p:blipFill>
          <a:blip r:embed="rId3"/>
          <a:stretch>
            <a:fillRect/>
          </a:stretch>
        </p:blipFill>
        <p:spPr>
          <a:xfrm>
            <a:off x="67372" y="1879600"/>
            <a:ext cx="9009253" cy="3098800"/>
          </a:xfrm>
          <a:prstGeom prst="rect">
            <a:avLst/>
          </a:prstGeom>
        </p:spPr>
      </p:pic>
    </p:spTree>
    <p:extLst>
      <p:ext uri="{BB962C8B-B14F-4D97-AF65-F5344CB8AC3E}">
        <p14:creationId xmlns:p14="http://schemas.microsoft.com/office/powerpoint/2010/main" val="219473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Commentaires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a:t>
            </a:fld>
            <a:endParaRPr/>
          </a:p>
        </p:txBody>
      </p:sp>
      <p:pic>
        <p:nvPicPr>
          <p:cNvPr id="3" name="Picture 2">
            <a:extLst>
              <a:ext uri="{FF2B5EF4-FFF2-40B4-BE49-F238E27FC236}">
                <a16:creationId xmlns:a16="http://schemas.microsoft.com/office/drawing/2014/main" id="{39956AC4-4496-48B0-83E3-9247925DE671}"/>
              </a:ext>
            </a:extLst>
          </p:cNvPr>
          <p:cNvPicPr>
            <a:picLocks noChangeAspect="1"/>
          </p:cNvPicPr>
          <p:nvPr/>
        </p:nvPicPr>
        <p:blipFill>
          <a:blip r:embed="rId3"/>
          <a:stretch>
            <a:fillRect/>
          </a:stretch>
        </p:blipFill>
        <p:spPr>
          <a:xfrm>
            <a:off x="-1" y="1405467"/>
            <a:ext cx="9148050" cy="4875741"/>
          </a:xfrm>
          <a:prstGeom prst="rect">
            <a:avLst/>
          </a:prstGeom>
        </p:spPr>
      </p:pic>
    </p:spTree>
    <p:extLst>
      <p:ext uri="{BB962C8B-B14F-4D97-AF65-F5344CB8AC3E}">
        <p14:creationId xmlns:p14="http://schemas.microsoft.com/office/powerpoint/2010/main" val="2720082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a:t>
            </a:fld>
            <a:endParaRPr/>
          </a:p>
        </p:txBody>
      </p:sp>
      <p:pic>
        <p:nvPicPr>
          <p:cNvPr id="2" name="Picture 1">
            <a:extLst>
              <a:ext uri="{FF2B5EF4-FFF2-40B4-BE49-F238E27FC236}">
                <a16:creationId xmlns:a16="http://schemas.microsoft.com/office/drawing/2014/main" id="{9942308B-3023-4E9E-AA69-E7FBD62B9C20}"/>
              </a:ext>
            </a:extLst>
          </p:cNvPr>
          <p:cNvPicPr>
            <a:picLocks noChangeAspect="1"/>
          </p:cNvPicPr>
          <p:nvPr/>
        </p:nvPicPr>
        <p:blipFill>
          <a:blip r:embed="rId3"/>
          <a:stretch>
            <a:fillRect/>
          </a:stretch>
        </p:blipFill>
        <p:spPr>
          <a:xfrm>
            <a:off x="-1" y="916415"/>
            <a:ext cx="9144001" cy="5622497"/>
          </a:xfrm>
          <a:prstGeom prst="rect">
            <a:avLst/>
          </a:prstGeom>
        </p:spPr>
      </p:pic>
    </p:spTree>
    <p:extLst>
      <p:ext uri="{BB962C8B-B14F-4D97-AF65-F5344CB8AC3E}">
        <p14:creationId xmlns:p14="http://schemas.microsoft.com/office/powerpoint/2010/main" val="376074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a:t>
            </a:fld>
            <a:endParaRPr/>
          </a:p>
        </p:txBody>
      </p:sp>
      <p:pic>
        <p:nvPicPr>
          <p:cNvPr id="3" name="Picture 2">
            <a:extLst>
              <a:ext uri="{FF2B5EF4-FFF2-40B4-BE49-F238E27FC236}">
                <a16:creationId xmlns:a16="http://schemas.microsoft.com/office/drawing/2014/main" id="{11462BCE-71EF-44D1-858F-7A12B8D414A8}"/>
              </a:ext>
            </a:extLst>
          </p:cNvPr>
          <p:cNvPicPr>
            <a:picLocks noChangeAspect="1"/>
          </p:cNvPicPr>
          <p:nvPr/>
        </p:nvPicPr>
        <p:blipFill>
          <a:blip r:embed="rId3"/>
          <a:stretch>
            <a:fillRect/>
          </a:stretch>
        </p:blipFill>
        <p:spPr>
          <a:xfrm>
            <a:off x="0" y="1816783"/>
            <a:ext cx="9144000" cy="3957484"/>
          </a:xfrm>
          <a:prstGeom prst="rect">
            <a:avLst/>
          </a:prstGeom>
        </p:spPr>
      </p:pic>
    </p:spTree>
    <p:extLst>
      <p:ext uri="{BB962C8B-B14F-4D97-AF65-F5344CB8AC3E}">
        <p14:creationId xmlns:p14="http://schemas.microsoft.com/office/powerpoint/2010/main" val="3898853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2 Variables</a:t>
            </a:r>
            <a:br>
              <a:rPr lang="fr-FR" dirty="0"/>
            </a:b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a:t>
            </a:fld>
            <a:endParaRPr/>
          </a:p>
        </p:txBody>
      </p:sp>
      <p:pic>
        <p:nvPicPr>
          <p:cNvPr id="2" name="Picture 1">
            <a:extLst>
              <a:ext uri="{FF2B5EF4-FFF2-40B4-BE49-F238E27FC236}">
                <a16:creationId xmlns:a16="http://schemas.microsoft.com/office/drawing/2014/main" id="{5FB1FF62-97EE-4852-84C1-70BBD3785E7A}"/>
              </a:ext>
            </a:extLst>
          </p:cNvPr>
          <p:cNvPicPr>
            <a:picLocks noChangeAspect="1"/>
          </p:cNvPicPr>
          <p:nvPr/>
        </p:nvPicPr>
        <p:blipFill>
          <a:blip r:embed="rId3"/>
          <a:stretch>
            <a:fillRect/>
          </a:stretch>
        </p:blipFill>
        <p:spPr>
          <a:xfrm>
            <a:off x="152437" y="857991"/>
            <a:ext cx="8568194" cy="6000009"/>
          </a:xfrm>
          <a:prstGeom prst="rect">
            <a:avLst/>
          </a:prstGeom>
        </p:spPr>
      </p:pic>
    </p:spTree>
    <p:extLst>
      <p:ext uri="{BB962C8B-B14F-4D97-AF65-F5344CB8AC3E}">
        <p14:creationId xmlns:p14="http://schemas.microsoft.com/office/powerpoint/2010/main" val="67673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a:t>
            </a:fld>
            <a:endParaRPr/>
          </a:p>
        </p:txBody>
      </p:sp>
      <p:pic>
        <p:nvPicPr>
          <p:cNvPr id="2" name="Picture 1">
            <a:extLst>
              <a:ext uri="{FF2B5EF4-FFF2-40B4-BE49-F238E27FC236}">
                <a16:creationId xmlns:a16="http://schemas.microsoft.com/office/drawing/2014/main" id="{3DA7C5FF-6C65-44D3-83E6-1EB18D4F68AB}"/>
              </a:ext>
            </a:extLst>
          </p:cNvPr>
          <p:cNvPicPr>
            <a:picLocks noChangeAspect="1"/>
          </p:cNvPicPr>
          <p:nvPr/>
        </p:nvPicPr>
        <p:blipFill>
          <a:blip r:embed="rId3"/>
          <a:stretch>
            <a:fillRect/>
          </a:stretch>
        </p:blipFill>
        <p:spPr>
          <a:xfrm>
            <a:off x="-1" y="1199252"/>
            <a:ext cx="9144001" cy="5157098"/>
          </a:xfrm>
          <a:prstGeom prst="rect">
            <a:avLst/>
          </a:prstGeom>
        </p:spPr>
      </p:pic>
    </p:spTree>
    <p:extLst>
      <p:ext uri="{BB962C8B-B14F-4D97-AF65-F5344CB8AC3E}">
        <p14:creationId xmlns:p14="http://schemas.microsoft.com/office/powerpoint/2010/main" val="2198263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Les types de variables</a:t>
            </a:r>
            <a:endParaRPr lang="fr-FR" sz="3200"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a:t>
            </a:fld>
            <a:endParaRPr/>
          </a:p>
        </p:txBody>
      </p:sp>
      <p:pic>
        <p:nvPicPr>
          <p:cNvPr id="3" name="Picture 2">
            <a:extLst>
              <a:ext uri="{FF2B5EF4-FFF2-40B4-BE49-F238E27FC236}">
                <a16:creationId xmlns:a16="http://schemas.microsoft.com/office/drawing/2014/main" id="{ED82BD59-C23A-4A1D-A134-F8B694C4917C}"/>
              </a:ext>
            </a:extLst>
          </p:cNvPr>
          <p:cNvPicPr>
            <a:picLocks noChangeAspect="1"/>
          </p:cNvPicPr>
          <p:nvPr/>
        </p:nvPicPr>
        <p:blipFill>
          <a:blip r:embed="rId3"/>
          <a:stretch>
            <a:fillRect/>
          </a:stretch>
        </p:blipFill>
        <p:spPr>
          <a:xfrm>
            <a:off x="172028" y="762762"/>
            <a:ext cx="8495721" cy="6095238"/>
          </a:xfrm>
          <a:prstGeom prst="rect">
            <a:avLst/>
          </a:prstGeom>
        </p:spPr>
      </p:pic>
    </p:spTree>
    <p:extLst>
      <p:ext uri="{BB962C8B-B14F-4D97-AF65-F5344CB8AC3E}">
        <p14:creationId xmlns:p14="http://schemas.microsoft.com/office/powerpoint/2010/main" val="184058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Nommage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a:t>
            </a:fld>
            <a:endParaRPr/>
          </a:p>
        </p:txBody>
      </p:sp>
      <p:pic>
        <p:nvPicPr>
          <p:cNvPr id="2" name="Picture 1">
            <a:extLst>
              <a:ext uri="{FF2B5EF4-FFF2-40B4-BE49-F238E27FC236}">
                <a16:creationId xmlns:a16="http://schemas.microsoft.com/office/drawing/2014/main" id="{ACAFF5BB-AE1B-456E-8E10-FC72824D3700}"/>
              </a:ext>
            </a:extLst>
          </p:cNvPr>
          <p:cNvPicPr>
            <a:picLocks noChangeAspect="1"/>
          </p:cNvPicPr>
          <p:nvPr/>
        </p:nvPicPr>
        <p:blipFill>
          <a:blip r:embed="rId3"/>
          <a:stretch>
            <a:fillRect/>
          </a:stretch>
        </p:blipFill>
        <p:spPr>
          <a:xfrm>
            <a:off x="56863" y="1479184"/>
            <a:ext cx="9087137" cy="3651616"/>
          </a:xfrm>
          <a:prstGeom prst="rect">
            <a:avLst/>
          </a:prstGeom>
        </p:spPr>
      </p:pic>
    </p:spTree>
    <p:extLst>
      <p:ext uri="{BB962C8B-B14F-4D97-AF65-F5344CB8AC3E}">
        <p14:creationId xmlns:p14="http://schemas.microsoft.com/office/powerpoint/2010/main" val="3748813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a:t>
            </a:fld>
            <a:endParaRPr/>
          </a:p>
        </p:txBody>
      </p:sp>
      <p:pic>
        <p:nvPicPr>
          <p:cNvPr id="3" name="Picture 2">
            <a:extLst>
              <a:ext uri="{FF2B5EF4-FFF2-40B4-BE49-F238E27FC236}">
                <a16:creationId xmlns:a16="http://schemas.microsoft.com/office/drawing/2014/main" id="{3221CB95-66C0-42A1-BBAD-74DA2FE01C9C}"/>
              </a:ext>
            </a:extLst>
          </p:cNvPr>
          <p:cNvPicPr>
            <a:picLocks noChangeAspect="1"/>
          </p:cNvPicPr>
          <p:nvPr/>
        </p:nvPicPr>
        <p:blipFill>
          <a:blip r:embed="rId3"/>
          <a:stretch>
            <a:fillRect/>
          </a:stretch>
        </p:blipFill>
        <p:spPr>
          <a:xfrm>
            <a:off x="-4334" y="1119980"/>
            <a:ext cx="9148334" cy="5026819"/>
          </a:xfrm>
          <a:prstGeom prst="rect">
            <a:avLst/>
          </a:prstGeom>
        </p:spPr>
      </p:pic>
    </p:spTree>
    <p:extLst>
      <p:ext uri="{BB962C8B-B14F-4D97-AF65-F5344CB8AC3E}">
        <p14:creationId xmlns:p14="http://schemas.microsoft.com/office/powerpoint/2010/main" val="1325739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365125"/>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a:t>
            </a:fld>
            <a:endParaRPr/>
          </a:p>
        </p:txBody>
      </p:sp>
      <p:pic>
        <p:nvPicPr>
          <p:cNvPr id="2" name="Picture 1">
            <a:extLst>
              <a:ext uri="{FF2B5EF4-FFF2-40B4-BE49-F238E27FC236}">
                <a16:creationId xmlns:a16="http://schemas.microsoft.com/office/drawing/2014/main" id="{DB158E51-8A39-495F-8D0A-E78120CCA5A7}"/>
              </a:ext>
            </a:extLst>
          </p:cNvPr>
          <p:cNvPicPr>
            <a:picLocks noChangeAspect="1"/>
          </p:cNvPicPr>
          <p:nvPr/>
        </p:nvPicPr>
        <p:blipFill>
          <a:blip r:embed="rId3"/>
          <a:stretch>
            <a:fillRect/>
          </a:stretch>
        </p:blipFill>
        <p:spPr>
          <a:xfrm>
            <a:off x="0" y="1904999"/>
            <a:ext cx="9139240" cy="30903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a:t>
            </a:fld>
            <a:endParaRPr/>
          </a:p>
        </p:txBody>
      </p:sp>
      <p:pic>
        <p:nvPicPr>
          <p:cNvPr id="2" name="Picture 1">
            <a:extLst>
              <a:ext uri="{FF2B5EF4-FFF2-40B4-BE49-F238E27FC236}">
                <a16:creationId xmlns:a16="http://schemas.microsoft.com/office/drawing/2014/main" id="{1AED0390-F75E-4736-95EC-197FFBF0326E}"/>
              </a:ext>
            </a:extLst>
          </p:cNvPr>
          <p:cNvPicPr>
            <a:picLocks noChangeAspect="1"/>
          </p:cNvPicPr>
          <p:nvPr/>
        </p:nvPicPr>
        <p:blipFill>
          <a:blip r:embed="rId3"/>
          <a:stretch>
            <a:fillRect/>
          </a:stretch>
        </p:blipFill>
        <p:spPr>
          <a:xfrm>
            <a:off x="498121" y="647311"/>
            <a:ext cx="8017229" cy="6209631"/>
          </a:xfrm>
          <a:prstGeom prst="rect">
            <a:avLst/>
          </a:prstGeom>
        </p:spPr>
      </p:pic>
    </p:spTree>
    <p:extLst>
      <p:ext uri="{BB962C8B-B14F-4D97-AF65-F5344CB8AC3E}">
        <p14:creationId xmlns:p14="http://schemas.microsoft.com/office/powerpoint/2010/main" val="3482841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a:t>
            </a:fld>
            <a:endParaRPr/>
          </a:p>
        </p:txBody>
      </p:sp>
      <p:pic>
        <p:nvPicPr>
          <p:cNvPr id="3" name="Picture 2">
            <a:extLst>
              <a:ext uri="{FF2B5EF4-FFF2-40B4-BE49-F238E27FC236}">
                <a16:creationId xmlns:a16="http://schemas.microsoft.com/office/drawing/2014/main" id="{55DF9B1C-7EDF-4C5F-A978-71A8EF441962}"/>
              </a:ext>
            </a:extLst>
          </p:cNvPr>
          <p:cNvPicPr>
            <a:picLocks noChangeAspect="1"/>
          </p:cNvPicPr>
          <p:nvPr/>
        </p:nvPicPr>
        <p:blipFill>
          <a:blip r:embed="rId3"/>
          <a:stretch>
            <a:fillRect/>
          </a:stretch>
        </p:blipFill>
        <p:spPr>
          <a:xfrm>
            <a:off x="0" y="752112"/>
            <a:ext cx="9144000" cy="6059128"/>
          </a:xfrm>
          <a:prstGeom prst="rect">
            <a:avLst/>
          </a:prstGeom>
        </p:spPr>
      </p:pic>
    </p:spTree>
    <p:extLst>
      <p:ext uri="{BB962C8B-B14F-4D97-AF65-F5344CB8AC3E}">
        <p14:creationId xmlns:p14="http://schemas.microsoft.com/office/powerpoint/2010/main" val="710708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chaînes de caractères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22</a:t>
            </a:fld>
            <a:endParaRPr/>
          </a:p>
        </p:txBody>
      </p:sp>
      <p:pic>
        <p:nvPicPr>
          <p:cNvPr id="2" name="Picture 1">
            <a:extLst>
              <a:ext uri="{FF2B5EF4-FFF2-40B4-BE49-F238E27FC236}">
                <a16:creationId xmlns:a16="http://schemas.microsoft.com/office/drawing/2014/main" id="{F10DF030-0605-46AE-8C2E-E2ADB2835315}"/>
              </a:ext>
            </a:extLst>
          </p:cNvPr>
          <p:cNvPicPr>
            <a:picLocks noChangeAspect="1"/>
          </p:cNvPicPr>
          <p:nvPr/>
        </p:nvPicPr>
        <p:blipFill>
          <a:blip r:embed="rId3"/>
          <a:stretch>
            <a:fillRect/>
          </a:stretch>
        </p:blipFill>
        <p:spPr>
          <a:xfrm>
            <a:off x="39195" y="670414"/>
            <a:ext cx="9065610" cy="5517172"/>
          </a:xfrm>
          <a:prstGeom prst="rect">
            <a:avLst/>
          </a:prstGeom>
        </p:spPr>
      </p:pic>
    </p:spTree>
    <p:extLst>
      <p:ext uri="{BB962C8B-B14F-4D97-AF65-F5344CB8AC3E}">
        <p14:creationId xmlns:p14="http://schemas.microsoft.com/office/powerpoint/2010/main" val="165840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illicites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23</a:t>
            </a:fld>
            <a:endParaRPr/>
          </a:p>
        </p:txBody>
      </p:sp>
      <p:pic>
        <p:nvPicPr>
          <p:cNvPr id="3" name="Picture 2">
            <a:extLst>
              <a:ext uri="{FF2B5EF4-FFF2-40B4-BE49-F238E27FC236}">
                <a16:creationId xmlns:a16="http://schemas.microsoft.com/office/drawing/2014/main" id="{54EB0F9F-A6C8-4D7B-993D-4A69BD226496}"/>
              </a:ext>
            </a:extLst>
          </p:cNvPr>
          <p:cNvPicPr>
            <a:picLocks noChangeAspect="1"/>
          </p:cNvPicPr>
          <p:nvPr/>
        </p:nvPicPr>
        <p:blipFill>
          <a:blip r:embed="rId3"/>
          <a:stretch>
            <a:fillRect/>
          </a:stretch>
        </p:blipFill>
        <p:spPr>
          <a:xfrm>
            <a:off x="58620" y="1405468"/>
            <a:ext cx="9064844" cy="4030132"/>
          </a:xfrm>
          <a:prstGeom prst="rect">
            <a:avLst/>
          </a:prstGeom>
        </p:spPr>
      </p:pic>
    </p:spTree>
    <p:extLst>
      <p:ext uri="{BB962C8B-B14F-4D97-AF65-F5344CB8AC3E}">
        <p14:creationId xmlns:p14="http://schemas.microsoft.com/office/powerpoint/2010/main" val="253097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 La fonction </a:t>
            </a:r>
            <a:r>
              <a:rPr lang="fr-FR" i="1" dirty="0"/>
              <a:t>type()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24</a:t>
            </a:fld>
            <a:endParaRPr/>
          </a:p>
        </p:txBody>
      </p:sp>
      <p:pic>
        <p:nvPicPr>
          <p:cNvPr id="7" name="Picture 6">
            <a:extLst>
              <a:ext uri="{FF2B5EF4-FFF2-40B4-BE49-F238E27FC236}">
                <a16:creationId xmlns:a16="http://schemas.microsoft.com/office/drawing/2014/main" id="{39530784-D879-4338-9989-7CCCE06358E2}"/>
              </a:ext>
            </a:extLst>
          </p:cNvPr>
          <p:cNvPicPr>
            <a:picLocks noChangeAspect="1"/>
          </p:cNvPicPr>
          <p:nvPr/>
        </p:nvPicPr>
        <p:blipFill>
          <a:blip r:embed="rId3"/>
          <a:stretch>
            <a:fillRect/>
          </a:stretch>
        </p:blipFill>
        <p:spPr>
          <a:xfrm>
            <a:off x="32174" y="1058333"/>
            <a:ext cx="9079652" cy="4741333"/>
          </a:xfrm>
          <a:prstGeom prst="rect">
            <a:avLst/>
          </a:prstGeom>
        </p:spPr>
      </p:pic>
    </p:spTree>
    <p:extLst>
      <p:ext uri="{BB962C8B-B14F-4D97-AF65-F5344CB8AC3E}">
        <p14:creationId xmlns:p14="http://schemas.microsoft.com/office/powerpoint/2010/main" val="495425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Conversion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25</a:t>
            </a:fld>
            <a:endParaRPr/>
          </a:p>
        </p:txBody>
      </p:sp>
      <p:pic>
        <p:nvPicPr>
          <p:cNvPr id="2" name="Picture 1">
            <a:extLst>
              <a:ext uri="{FF2B5EF4-FFF2-40B4-BE49-F238E27FC236}">
                <a16:creationId xmlns:a16="http://schemas.microsoft.com/office/drawing/2014/main" id="{1FEA7C6F-C947-44A9-BCAB-8FC09F07A384}"/>
              </a:ext>
            </a:extLst>
          </p:cNvPr>
          <p:cNvPicPr>
            <a:picLocks noChangeAspect="1"/>
          </p:cNvPicPr>
          <p:nvPr/>
        </p:nvPicPr>
        <p:blipFill>
          <a:blip r:embed="rId3"/>
          <a:stretch>
            <a:fillRect/>
          </a:stretch>
        </p:blipFill>
        <p:spPr>
          <a:xfrm>
            <a:off x="75616" y="793328"/>
            <a:ext cx="8992767" cy="5563022"/>
          </a:xfrm>
          <a:prstGeom prst="rect">
            <a:avLst/>
          </a:prstGeom>
        </p:spPr>
      </p:pic>
    </p:spTree>
    <p:extLst>
      <p:ext uri="{BB962C8B-B14F-4D97-AF65-F5344CB8AC3E}">
        <p14:creationId xmlns:p14="http://schemas.microsoft.com/office/powerpoint/2010/main" val="176078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Notes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26</a:t>
            </a:fld>
            <a:endParaRPr/>
          </a:p>
        </p:txBody>
      </p:sp>
      <p:pic>
        <p:nvPicPr>
          <p:cNvPr id="3" name="Picture 2">
            <a:extLst>
              <a:ext uri="{FF2B5EF4-FFF2-40B4-BE49-F238E27FC236}">
                <a16:creationId xmlns:a16="http://schemas.microsoft.com/office/drawing/2014/main" id="{138013BD-1AD0-4A78-B39A-0E668E6CD45B}"/>
              </a:ext>
            </a:extLst>
          </p:cNvPr>
          <p:cNvPicPr>
            <a:picLocks noChangeAspect="1"/>
          </p:cNvPicPr>
          <p:nvPr/>
        </p:nvPicPr>
        <p:blipFill>
          <a:blip r:embed="rId3"/>
          <a:stretch>
            <a:fillRect/>
          </a:stretch>
        </p:blipFill>
        <p:spPr>
          <a:xfrm>
            <a:off x="467477" y="639712"/>
            <a:ext cx="7886700" cy="1845823"/>
          </a:xfrm>
          <a:prstGeom prst="rect">
            <a:avLst/>
          </a:prstGeom>
        </p:spPr>
      </p:pic>
      <p:pic>
        <p:nvPicPr>
          <p:cNvPr id="4" name="Picture 3">
            <a:extLst>
              <a:ext uri="{FF2B5EF4-FFF2-40B4-BE49-F238E27FC236}">
                <a16:creationId xmlns:a16="http://schemas.microsoft.com/office/drawing/2014/main" id="{E8ED199A-A384-4867-B817-FF04232BF8DF}"/>
              </a:ext>
            </a:extLst>
          </p:cNvPr>
          <p:cNvPicPr>
            <a:picLocks noChangeAspect="1"/>
          </p:cNvPicPr>
          <p:nvPr/>
        </p:nvPicPr>
        <p:blipFill>
          <a:blip r:embed="rId4"/>
          <a:stretch>
            <a:fillRect/>
          </a:stretch>
        </p:blipFill>
        <p:spPr>
          <a:xfrm>
            <a:off x="552146" y="2622060"/>
            <a:ext cx="8083858" cy="4235940"/>
          </a:xfrm>
          <a:prstGeom prst="rect">
            <a:avLst/>
          </a:prstGeom>
        </p:spPr>
      </p:pic>
    </p:spTree>
    <p:extLst>
      <p:ext uri="{BB962C8B-B14F-4D97-AF65-F5344CB8AC3E}">
        <p14:creationId xmlns:p14="http://schemas.microsoft.com/office/powerpoint/2010/main" val="1189520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 - Prédire le résultat : opérations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27</a:t>
            </a:fld>
            <a:endParaRPr/>
          </a:p>
        </p:txBody>
      </p:sp>
      <p:pic>
        <p:nvPicPr>
          <p:cNvPr id="2" name="Picture 1">
            <a:extLst>
              <a:ext uri="{FF2B5EF4-FFF2-40B4-BE49-F238E27FC236}">
                <a16:creationId xmlns:a16="http://schemas.microsoft.com/office/drawing/2014/main" id="{ED6256E2-E246-4B57-A462-99E696E93BC6}"/>
              </a:ext>
            </a:extLst>
          </p:cNvPr>
          <p:cNvPicPr>
            <a:picLocks noChangeAspect="1"/>
          </p:cNvPicPr>
          <p:nvPr/>
        </p:nvPicPr>
        <p:blipFill>
          <a:blip r:embed="rId3"/>
          <a:stretch>
            <a:fillRect/>
          </a:stretch>
        </p:blipFill>
        <p:spPr>
          <a:xfrm>
            <a:off x="83552" y="1405467"/>
            <a:ext cx="9014770" cy="4030133"/>
          </a:xfrm>
          <a:prstGeom prst="rect">
            <a:avLst/>
          </a:prstGeom>
        </p:spPr>
      </p:pic>
    </p:spTree>
    <p:extLst>
      <p:ext uri="{BB962C8B-B14F-4D97-AF65-F5344CB8AC3E}">
        <p14:creationId xmlns:p14="http://schemas.microsoft.com/office/powerpoint/2010/main" val="808098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Prédire le résultat : opérations et conversions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28</a:t>
            </a:fld>
            <a:endParaRPr/>
          </a:p>
        </p:txBody>
      </p:sp>
      <p:pic>
        <p:nvPicPr>
          <p:cNvPr id="3" name="Picture 2">
            <a:extLst>
              <a:ext uri="{FF2B5EF4-FFF2-40B4-BE49-F238E27FC236}">
                <a16:creationId xmlns:a16="http://schemas.microsoft.com/office/drawing/2014/main" id="{D1A6EB73-01C6-4AD7-A60A-4E631A789158}"/>
              </a:ext>
            </a:extLst>
          </p:cNvPr>
          <p:cNvPicPr>
            <a:picLocks noChangeAspect="1"/>
          </p:cNvPicPr>
          <p:nvPr/>
        </p:nvPicPr>
        <p:blipFill>
          <a:blip r:embed="rId3"/>
          <a:stretch>
            <a:fillRect/>
          </a:stretch>
        </p:blipFill>
        <p:spPr>
          <a:xfrm>
            <a:off x="33747" y="2150533"/>
            <a:ext cx="9076504" cy="2556933"/>
          </a:xfrm>
          <a:prstGeom prst="rect">
            <a:avLst/>
          </a:prstGeom>
        </p:spPr>
      </p:pic>
    </p:spTree>
    <p:extLst>
      <p:ext uri="{BB962C8B-B14F-4D97-AF65-F5344CB8AC3E}">
        <p14:creationId xmlns:p14="http://schemas.microsoft.com/office/powerpoint/2010/main" val="4059671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3 Affichage</a:t>
            </a:r>
          </a:p>
        </p:txBody>
      </p:sp>
    </p:spTree>
    <p:extLst>
      <p:ext uri="{BB962C8B-B14F-4D97-AF65-F5344CB8AC3E}">
        <p14:creationId xmlns:p14="http://schemas.microsoft.com/office/powerpoint/2010/main" val="423671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a:t>
            </a:fld>
            <a:endParaRPr/>
          </a:p>
        </p:txBody>
      </p:sp>
      <p:pic>
        <p:nvPicPr>
          <p:cNvPr id="3" name="Picture 2">
            <a:extLst>
              <a:ext uri="{FF2B5EF4-FFF2-40B4-BE49-F238E27FC236}">
                <a16:creationId xmlns:a16="http://schemas.microsoft.com/office/drawing/2014/main" id="{010B5673-8398-4FDE-9CAD-BF741A72910C}"/>
              </a:ext>
            </a:extLst>
          </p:cNvPr>
          <p:cNvPicPr>
            <a:picLocks noChangeAspect="1"/>
          </p:cNvPicPr>
          <p:nvPr/>
        </p:nvPicPr>
        <p:blipFill>
          <a:blip r:embed="rId3"/>
          <a:stretch>
            <a:fillRect/>
          </a:stretch>
        </p:blipFill>
        <p:spPr>
          <a:xfrm>
            <a:off x="508000" y="1016985"/>
            <a:ext cx="8515350" cy="5841015"/>
          </a:xfrm>
          <a:prstGeom prst="rect">
            <a:avLst/>
          </a:prstGeom>
        </p:spPr>
      </p:pic>
    </p:spTree>
    <p:extLst>
      <p:ext uri="{BB962C8B-B14F-4D97-AF65-F5344CB8AC3E}">
        <p14:creationId xmlns:p14="http://schemas.microsoft.com/office/powerpoint/2010/main" val="149050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30</a:t>
            </a:fld>
            <a:endParaRPr/>
          </a:p>
        </p:txBody>
      </p:sp>
      <p:graphicFrame>
        <p:nvGraphicFramePr>
          <p:cNvPr id="4" name="Object 3">
            <a:extLst>
              <a:ext uri="{FF2B5EF4-FFF2-40B4-BE49-F238E27FC236}">
                <a16:creationId xmlns:a16="http://schemas.microsoft.com/office/drawing/2014/main" id="{349F8D6E-1D9A-4387-BE26-4D3B5BB16EE5}"/>
              </a:ext>
            </a:extLst>
          </p:cNvPr>
          <p:cNvGraphicFramePr>
            <a:graphicFrameLocks noChangeAspect="1"/>
          </p:cNvGraphicFramePr>
          <p:nvPr>
            <p:extLst>
              <p:ext uri="{D42A27DB-BD31-4B8C-83A1-F6EECF244321}">
                <p14:modId xmlns:p14="http://schemas.microsoft.com/office/powerpoint/2010/main" val="172966926"/>
              </p:ext>
            </p:extLst>
          </p:nvPr>
        </p:nvGraphicFramePr>
        <p:xfrm>
          <a:off x="0" y="882257"/>
          <a:ext cx="9144000" cy="5416611"/>
        </p:xfrm>
        <a:graphic>
          <a:graphicData uri="http://schemas.openxmlformats.org/presentationml/2006/ole">
            <mc:AlternateContent xmlns:mc="http://schemas.openxmlformats.org/markup-compatibility/2006">
              <mc:Choice xmlns:v="urn:schemas-microsoft-com:vml" Requires="v">
                <p:oleObj spid="_x0000_s2078" name="Bitmap Image" r:id="rId4" imgW="7296120" imgH="4334040" progId="Paint.Picture">
                  <p:embed/>
                </p:oleObj>
              </mc:Choice>
              <mc:Fallback>
                <p:oleObj name="Bitmap Image" r:id="rId4" imgW="7296120" imgH="4334040" progId="Paint.Picture">
                  <p:embed/>
                  <p:pic>
                    <p:nvPicPr>
                      <p:cNvPr id="0" name=""/>
                      <p:cNvPicPr/>
                      <p:nvPr/>
                    </p:nvPicPr>
                    <p:blipFill>
                      <a:blip r:embed="rId5"/>
                      <a:stretch>
                        <a:fillRect/>
                      </a:stretch>
                    </p:blipFill>
                    <p:spPr>
                      <a:xfrm>
                        <a:off x="0" y="882257"/>
                        <a:ext cx="9144000" cy="5416611"/>
                      </a:xfrm>
                      <a:prstGeom prst="rect">
                        <a:avLst/>
                      </a:prstGeom>
                    </p:spPr>
                  </p:pic>
                </p:oleObj>
              </mc:Fallback>
            </mc:AlternateContent>
          </a:graphicData>
        </a:graphic>
      </p:graphicFrame>
    </p:spTree>
    <p:extLst>
      <p:ext uri="{BB962C8B-B14F-4D97-AF65-F5344CB8AC3E}">
        <p14:creationId xmlns:p14="http://schemas.microsoft.com/office/powerpoint/2010/main" val="257653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31</a:t>
            </a:fld>
            <a:endParaRPr/>
          </a:p>
        </p:txBody>
      </p:sp>
      <p:pic>
        <p:nvPicPr>
          <p:cNvPr id="3" name="Picture 2">
            <a:extLst>
              <a:ext uri="{FF2B5EF4-FFF2-40B4-BE49-F238E27FC236}">
                <a16:creationId xmlns:a16="http://schemas.microsoft.com/office/drawing/2014/main" id="{374E257A-E1FD-49D9-9382-6CE23907BB6D}"/>
              </a:ext>
            </a:extLst>
          </p:cNvPr>
          <p:cNvPicPr>
            <a:picLocks noChangeAspect="1"/>
          </p:cNvPicPr>
          <p:nvPr/>
        </p:nvPicPr>
        <p:blipFill>
          <a:blip r:embed="rId3"/>
          <a:stretch>
            <a:fillRect/>
          </a:stretch>
        </p:blipFill>
        <p:spPr>
          <a:xfrm>
            <a:off x="628650" y="773439"/>
            <a:ext cx="7690067" cy="6084561"/>
          </a:xfrm>
          <a:prstGeom prst="rect">
            <a:avLst/>
          </a:prstGeom>
        </p:spPr>
      </p:pic>
    </p:spTree>
    <p:extLst>
      <p:ext uri="{BB962C8B-B14F-4D97-AF65-F5344CB8AC3E}">
        <p14:creationId xmlns:p14="http://schemas.microsoft.com/office/powerpoint/2010/main" val="1471525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32</a:t>
            </a:fld>
            <a:endParaRPr/>
          </a:p>
        </p:txBody>
      </p:sp>
      <p:pic>
        <p:nvPicPr>
          <p:cNvPr id="2" name="Picture 1">
            <a:extLst>
              <a:ext uri="{FF2B5EF4-FFF2-40B4-BE49-F238E27FC236}">
                <a16:creationId xmlns:a16="http://schemas.microsoft.com/office/drawing/2014/main" id="{FA2C1AEE-D95C-449D-A723-FC903F1C2DFA}"/>
              </a:ext>
            </a:extLst>
          </p:cNvPr>
          <p:cNvPicPr>
            <a:picLocks noChangeAspect="1"/>
          </p:cNvPicPr>
          <p:nvPr/>
        </p:nvPicPr>
        <p:blipFill>
          <a:blip r:embed="rId3"/>
          <a:stretch>
            <a:fillRect/>
          </a:stretch>
        </p:blipFill>
        <p:spPr>
          <a:xfrm>
            <a:off x="374848" y="681178"/>
            <a:ext cx="8238819" cy="6010014"/>
          </a:xfrm>
          <a:prstGeom prst="rect">
            <a:avLst/>
          </a:prstGeom>
        </p:spPr>
      </p:pic>
    </p:spTree>
    <p:extLst>
      <p:ext uri="{BB962C8B-B14F-4D97-AF65-F5344CB8AC3E}">
        <p14:creationId xmlns:p14="http://schemas.microsoft.com/office/powerpoint/2010/main" val="73285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33</a:t>
            </a:fld>
            <a:endParaRPr/>
          </a:p>
        </p:txBody>
      </p:sp>
      <p:pic>
        <p:nvPicPr>
          <p:cNvPr id="3" name="Picture 2">
            <a:extLst>
              <a:ext uri="{FF2B5EF4-FFF2-40B4-BE49-F238E27FC236}">
                <a16:creationId xmlns:a16="http://schemas.microsoft.com/office/drawing/2014/main" id="{8A44B5EA-87AB-498E-AC35-ABC298754217}"/>
              </a:ext>
            </a:extLst>
          </p:cNvPr>
          <p:cNvPicPr>
            <a:picLocks noChangeAspect="1"/>
          </p:cNvPicPr>
          <p:nvPr/>
        </p:nvPicPr>
        <p:blipFill>
          <a:blip r:embed="rId3"/>
          <a:stretch>
            <a:fillRect/>
          </a:stretch>
        </p:blipFill>
        <p:spPr>
          <a:xfrm>
            <a:off x="985612" y="509352"/>
            <a:ext cx="7172775" cy="6347589"/>
          </a:xfrm>
          <a:prstGeom prst="rect">
            <a:avLst/>
          </a:prstGeom>
        </p:spPr>
      </p:pic>
    </p:spTree>
    <p:extLst>
      <p:ext uri="{BB962C8B-B14F-4D97-AF65-F5344CB8AC3E}">
        <p14:creationId xmlns:p14="http://schemas.microsoft.com/office/powerpoint/2010/main" val="4170728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34</a:t>
            </a:fld>
            <a:endParaRPr/>
          </a:p>
        </p:txBody>
      </p:sp>
      <p:pic>
        <p:nvPicPr>
          <p:cNvPr id="2" name="Picture 1">
            <a:extLst>
              <a:ext uri="{FF2B5EF4-FFF2-40B4-BE49-F238E27FC236}">
                <a16:creationId xmlns:a16="http://schemas.microsoft.com/office/drawing/2014/main" id="{D11DE1C2-BF4A-4014-A438-37A7F8EB144F}"/>
              </a:ext>
            </a:extLst>
          </p:cNvPr>
          <p:cNvPicPr>
            <a:picLocks noChangeAspect="1"/>
          </p:cNvPicPr>
          <p:nvPr/>
        </p:nvPicPr>
        <p:blipFill>
          <a:blip r:embed="rId3"/>
          <a:stretch>
            <a:fillRect/>
          </a:stretch>
        </p:blipFill>
        <p:spPr>
          <a:xfrm>
            <a:off x="0" y="737247"/>
            <a:ext cx="9144000" cy="5903259"/>
          </a:xfrm>
          <a:prstGeom prst="rect">
            <a:avLst/>
          </a:prstGeom>
        </p:spPr>
      </p:pic>
    </p:spTree>
    <p:extLst>
      <p:ext uri="{BB962C8B-B14F-4D97-AF65-F5344CB8AC3E}">
        <p14:creationId xmlns:p14="http://schemas.microsoft.com/office/powerpoint/2010/main" val="3843642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35</a:t>
            </a:fld>
            <a:endParaRPr/>
          </a:p>
        </p:txBody>
      </p:sp>
      <p:pic>
        <p:nvPicPr>
          <p:cNvPr id="3" name="Picture 2">
            <a:extLst>
              <a:ext uri="{FF2B5EF4-FFF2-40B4-BE49-F238E27FC236}">
                <a16:creationId xmlns:a16="http://schemas.microsoft.com/office/drawing/2014/main" id="{036F134F-C8B6-480C-A714-A6A59ACDBE4D}"/>
              </a:ext>
            </a:extLst>
          </p:cNvPr>
          <p:cNvPicPr>
            <a:picLocks noChangeAspect="1"/>
          </p:cNvPicPr>
          <p:nvPr/>
        </p:nvPicPr>
        <p:blipFill>
          <a:blip r:embed="rId3"/>
          <a:stretch>
            <a:fillRect/>
          </a:stretch>
        </p:blipFill>
        <p:spPr>
          <a:xfrm>
            <a:off x="1041915" y="561375"/>
            <a:ext cx="7060169" cy="6296625"/>
          </a:xfrm>
          <a:prstGeom prst="rect">
            <a:avLst/>
          </a:prstGeom>
        </p:spPr>
      </p:pic>
    </p:spTree>
    <p:extLst>
      <p:ext uri="{BB962C8B-B14F-4D97-AF65-F5344CB8AC3E}">
        <p14:creationId xmlns:p14="http://schemas.microsoft.com/office/powerpoint/2010/main" val="466311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36</a:t>
            </a:fld>
            <a:endParaRPr/>
          </a:p>
        </p:txBody>
      </p:sp>
      <p:pic>
        <p:nvPicPr>
          <p:cNvPr id="2" name="Picture 1">
            <a:extLst>
              <a:ext uri="{FF2B5EF4-FFF2-40B4-BE49-F238E27FC236}">
                <a16:creationId xmlns:a16="http://schemas.microsoft.com/office/drawing/2014/main" id="{C6777D29-1D67-4C6C-BD2C-A4E8F17AAEEA}"/>
              </a:ext>
            </a:extLst>
          </p:cNvPr>
          <p:cNvPicPr>
            <a:picLocks noChangeAspect="1"/>
          </p:cNvPicPr>
          <p:nvPr/>
        </p:nvPicPr>
        <p:blipFill>
          <a:blip r:embed="rId3"/>
          <a:stretch>
            <a:fillRect/>
          </a:stretch>
        </p:blipFill>
        <p:spPr>
          <a:xfrm>
            <a:off x="149412" y="596513"/>
            <a:ext cx="8845176" cy="6261487"/>
          </a:xfrm>
          <a:prstGeom prst="rect">
            <a:avLst/>
          </a:prstGeom>
        </p:spPr>
      </p:pic>
    </p:spTree>
    <p:extLst>
      <p:ext uri="{BB962C8B-B14F-4D97-AF65-F5344CB8AC3E}">
        <p14:creationId xmlns:p14="http://schemas.microsoft.com/office/powerpoint/2010/main" val="244831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37</a:t>
            </a:fld>
            <a:endParaRPr/>
          </a:p>
        </p:txBody>
      </p:sp>
      <p:pic>
        <p:nvPicPr>
          <p:cNvPr id="3" name="Picture 2">
            <a:extLst>
              <a:ext uri="{FF2B5EF4-FFF2-40B4-BE49-F238E27FC236}">
                <a16:creationId xmlns:a16="http://schemas.microsoft.com/office/drawing/2014/main" id="{F6CD7853-32EF-408B-AA5F-E5E670A7DD1F}"/>
              </a:ext>
            </a:extLst>
          </p:cNvPr>
          <p:cNvPicPr>
            <a:picLocks noChangeAspect="1"/>
          </p:cNvPicPr>
          <p:nvPr/>
        </p:nvPicPr>
        <p:blipFill>
          <a:blip r:embed="rId3"/>
          <a:stretch>
            <a:fillRect/>
          </a:stretch>
        </p:blipFill>
        <p:spPr>
          <a:xfrm>
            <a:off x="302647" y="596513"/>
            <a:ext cx="8538706" cy="6251553"/>
          </a:xfrm>
          <a:prstGeom prst="rect">
            <a:avLst/>
          </a:prstGeom>
        </p:spPr>
      </p:pic>
    </p:spTree>
    <p:extLst>
      <p:ext uri="{BB962C8B-B14F-4D97-AF65-F5344CB8AC3E}">
        <p14:creationId xmlns:p14="http://schemas.microsoft.com/office/powerpoint/2010/main" val="2258632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38</a:t>
            </a:fld>
            <a:endParaRPr/>
          </a:p>
        </p:txBody>
      </p:sp>
      <p:pic>
        <p:nvPicPr>
          <p:cNvPr id="2" name="Picture 1">
            <a:extLst>
              <a:ext uri="{FF2B5EF4-FFF2-40B4-BE49-F238E27FC236}">
                <a16:creationId xmlns:a16="http://schemas.microsoft.com/office/drawing/2014/main" id="{D448AB71-414F-4C8D-9BE7-8C483012EFAA}"/>
              </a:ext>
            </a:extLst>
          </p:cNvPr>
          <p:cNvPicPr>
            <a:picLocks noChangeAspect="1"/>
          </p:cNvPicPr>
          <p:nvPr/>
        </p:nvPicPr>
        <p:blipFill>
          <a:blip r:embed="rId3"/>
          <a:stretch>
            <a:fillRect/>
          </a:stretch>
        </p:blipFill>
        <p:spPr>
          <a:xfrm>
            <a:off x="71702" y="938341"/>
            <a:ext cx="8915665" cy="5783134"/>
          </a:xfrm>
          <a:prstGeom prst="rect">
            <a:avLst/>
          </a:prstGeom>
        </p:spPr>
      </p:pic>
    </p:spTree>
    <p:extLst>
      <p:ext uri="{BB962C8B-B14F-4D97-AF65-F5344CB8AC3E}">
        <p14:creationId xmlns:p14="http://schemas.microsoft.com/office/powerpoint/2010/main" val="2643498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Note sur le vocabulaire et la syntaxe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39</a:t>
            </a:fld>
            <a:endParaRPr/>
          </a:p>
        </p:txBody>
      </p:sp>
      <p:pic>
        <p:nvPicPr>
          <p:cNvPr id="3" name="Picture 2">
            <a:extLst>
              <a:ext uri="{FF2B5EF4-FFF2-40B4-BE49-F238E27FC236}">
                <a16:creationId xmlns:a16="http://schemas.microsoft.com/office/drawing/2014/main" id="{260702A9-8CED-4B56-80D3-2B0DD302F134}"/>
              </a:ext>
            </a:extLst>
          </p:cNvPr>
          <p:cNvPicPr>
            <a:picLocks noChangeAspect="1"/>
          </p:cNvPicPr>
          <p:nvPr/>
        </p:nvPicPr>
        <p:blipFill>
          <a:blip r:embed="rId3"/>
          <a:stretch>
            <a:fillRect/>
          </a:stretch>
        </p:blipFill>
        <p:spPr>
          <a:xfrm>
            <a:off x="38628" y="1303867"/>
            <a:ext cx="9105372" cy="4216399"/>
          </a:xfrm>
          <a:prstGeom prst="rect">
            <a:avLst/>
          </a:prstGeom>
        </p:spPr>
      </p:pic>
    </p:spTree>
    <p:extLst>
      <p:ext uri="{BB962C8B-B14F-4D97-AF65-F5344CB8AC3E}">
        <p14:creationId xmlns:p14="http://schemas.microsoft.com/office/powerpoint/2010/main" val="182810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Installer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a:t>
            </a:fld>
            <a:endParaRPr/>
          </a:p>
        </p:txBody>
      </p:sp>
    </p:spTree>
    <p:extLst>
      <p:ext uri="{BB962C8B-B14F-4D97-AF65-F5344CB8AC3E}">
        <p14:creationId xmlns:p14="http://schemas.microsoft.com/office/powerpoint/2010/main" val="3997339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4 Listes</a:t>
            </a:r>
            <a:endParaRPr dirty="0"/>
          </a:p>
        </p:txBody>
      </p:sp>
    </p:spTree>
    <p:extLst>
      <p:ext uri="{BB962C8B-B14F-4D97-AF65-F5344CB8AC3E}">
        <p14:creationId xmlns:p14="http://schemas.microsoft.com/office/powerpoint/2010/main" val="397930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41</a:t>
            </a:fld>
            <a:endParaRPr/>
          </a:p>
        </p:txBody>
      </p:sp>
      <p:pic>
        <p:nvPicPr>
          <p:cNvPr id="2" name="Picture 1">
            <a:extLst>
              <a:ext uri="{FF2B5EF4-FFF2-40B4-BE49-F238E27FC236}">
                <a16:creationId xmlns:a16="http://schemas.microsoft.com/office/drawing/2014/main" id="{A1267DA0-62E2-4A6F-9ED6-1C4C981EE3D5}"/>
              </a:ext>
            </a:extLst>
          </p:cNvPr>
          <p:cNvPicPr>
            <a:picLocks noChangeAspect="1"/>
          </p:cNvPicPr>
          <p:nvPr/>
        </p:nvPicPr>
        <p:blipFill>
          <a:blip r:embed="rId3"/>
          <a:stretch>
            <a:fillRect/>
          </a:stretch>
        </p:blipFill>
        <p:spPr>
          <a:xfrm>
            <a:off x="-1270" y="1084383"/>
            <a:ext cx="9145270" cy="4689883"/>
          </a:xfrm>
          <a:prstGeom prst="rect">
            <a:avLst/>
          </a:prstGeom>
        </p:spPr>
      </p:pic>
    </p:spTree>
    <p:extLst>
      <p:ext uri="{BB962C8B-B14F-4D97-AF65-F5344CB8AC3E}">
        <p14:creationId xmlns:p14="http://schemas.microsoft.com/office/powerpoint/2010/main" val="2484493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Utilisation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42</a:t>
            </a:fld>
            <a:endParaRPr/>
          </a:p>
        </p:txBody>
      </p:sp>
      <p:pic>
        <p:nvPicPr>
          <p:cNvPr id="3" name="Picture 2">
            <a:extLst>
              <a:ext uri="{FF2B5EF4-FFF2-40B4-BE49-F238E27FC236}">
                <a16:creationId xmlns:a16="http://schemas.microsoft.com/office/drawing/2014/main" id="{AB607279-FDC8-46E6-B0CC-2DBF4110FA3A}"/>
              </a:ext>
            </a:extLst>
          </p:cNvPr>
          <p:cNvPicPr>
            <a:picLocks noChangeAspect="1"/>
          </p:cNvPicPr>
          <p:nvPr/>
        </p:nvPicPr>
        <p:blipFill>
          <a:blip r:embed="rId3"/>
          <a:stretch>
            <a:fillRect/>
          </a:stretch>
        </p:blipFill>
        <p:spPr>
          <a:xfrm>
            <a:off x="245015" y="596513"/>
            <a:ext cx="8417033" cy="6158189"/>
          </a:xfrm>
          <a:prstGeom prst="rect">
            <a:avLst/>
          </a:prstGeom>
        </p:spPr>
      </p:pic>
    </p:spTree>
    <p:extLst>
      <p:ext uri="{BB962C8B-B14F-4D97-AF65-F5344CB8AC3E}">
        <p14:creationId xmlns:p14="http://schemas.microsoft.com/office/powerpoint/2010/main" val="1998555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43</a:t>
            </a:fld>
            <a:endParaRPr/>
          </a:p>
        </p:txBody>
      </p:sp>
      <p:pic>
        <p:nvPicPr>
          <p:cNvPr id="2" name="Picture 1">
            <a:extLst>
              <a:ext uri="{FF2B5EF4-FFF2-40B4-BE49-F238E27FC236}">
                <a16:creationId xmlns:a16="http://schemas.microsoft.com/office/drawing/2014/main" id="{D08B747B-62B6-4DC4-AA8B-49488CBCED8D}"/>
              </a:ext>
            </a:extLst>
          </p:cNvPr>
          <p:cNvPicPr>
            <a:picLocks noChangeAspect="1"/>
          </p:cNvPicPr>
          <p:nvPr/>
        </p:nvPicPr>
        <p:blipFill>
          <a:blip r:embed="rId3"/>
          <a:stretch>
            <a:fillRect/>
          </a:stretch>
        </p:blipFill>
        <p:spPr>
          <a:xfrm>
            <a:off x="47977" y="1473201"/>
            <a:ext cx="9087553" cy="3894666"/>
          </a:xfrm>
          <a:prstGeom prst="rect">
            <a:avLst/>
          </a:prstGeom>
        </p:spPr>
      </p:pic>
    </p:spTree>
    <p:extLst>
      <p:ext uri="{BB962C8B-B14F-4D97-AF65-F5344CB8AC3E}">
        <p14:creationId xmlns:p14="http://schemas.microsoft.com/office/powerpoint/2010/main" val="210041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44</a:t>
            </a:fld>
            <a:endParaRPr/>
          </a:p>
        </p:txBody>
      </p:sp>
      <p:pic>
        <p:nvPicPr>
          <p:cNvPr id="3" name="Picture 2">
            <a:extLst>
              <a:ext uri="{FF2B5EF4-FFF2-40B4-BE49-F238E27FC236}">
                <a16:creationId xmlns:a16="http://schemas.microsoft.com/office/drawing/2014/main" id="{103A5800-8BEB-4AB8-9A8F-7E4175A29810}"/>
              </a:ext>
            </a:extLst>
          </p:cNvPr>
          <p:cNvPicPr>
            <a:picLocks noChangeAspect="1"/>
          </p:cNvPicPr>
          <p:nvPr/>
        </p:nvPicPr>
        <p:blipFill>
          <a:blip r:embed="rId3"/>
          <a:stretch>
            <a:fillRect/>
          </a:stretch>
        </p:blipFill>
        <p:spPr>
          <a:xfrm>
            <a:off x="775348" y="570117"/>
            <a:ext cx="7886700" cy="6287883"/>
          </a:xfrm>
          <a:prstGeom prst="rect">
            <a:avLst/>
          </a:prstGeom>
        </p:spPr>
      </p:pic>
    </p:spTree>
    <p:extLst>
      <p:ext uri="{BB962C8B-B14F-4D97-AF65-F5344CB8AC3E}">
        <p14:creationId xmlns:p14="http://schemas.microsoft.com/office/powerpoint/2010/main" val="32759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Indiçage négatif</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45</a:t>
            </a:fld>
            <a:endParaRPr/>
          </a:p>
        </p:txBody>
      </p:sp>
      <p:pic>
        <p:nvPicPr>
          <p:cNvPr id="2" name="Picture 1">
            <a:extLst>
              <a:ext uri="{FF2B5EF4-FFF2-40B4-BE49-F238E27FC236}">
                <a16:creationId xmlns:a16="http://schemas.microsoft.com/office/drawing/2014/main" id="{33102B53-7D04-4644-81EA-860BE3E74DB0}"/>
              </a:ext>
            </a:extLst>
          </p:cNvPr>
          <p:cNvPicPr>
            <a:picLocks noChangeAspect="1"/>
          </p:cNvPicPr>
          <p:nvPr/>
        </p:nvPicPr>
        <p:blipFill>
          <a:blip r:embed="rId3"/>
          <a:stretch>
            <a:fillRect/>
          </a:stretch>
        </p:blipFill>
        <p:spPr>
          <a:xfrm>
            <a:off x="812801" y="723640"/>
            <a:ext cx="7073292" cy="6134360"/>
          </a:xfrm>
          <a:prstGeom prst="rect">
            <a:avLst/>
          </a:prstGeom>
        </p:spPr>
      </p:pic>
    </p:spTree>
    <p:extLst>
      <p:ext uri="{BB962C8B-B14F-4D97-AF65-F5344CB8AC3E}">
        <p14:creationId xmlns:p14="http://schemas.microsoft.com/office/powerpoint/2010/main" val="2179911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46</a:t>
            </a:fld>
            <a:endParaRPr/>
          </a:p>
        </p:txBody>
      </p:sp>
      <p:pic>
        <p:nvPicPr>
          <p:cNvPr id="3" name="Picture 2">
            <a:extLst>
              <a:ext uri="{FF2B5EF4-FFF2-40B4-BE49-F238E27FC236}">
                <a16:creationId xmlns:a16="http://schemas.microsoft.com/office/drawing/2014/main" id="{1AD3E086-0698-4A8E-83B3-2D442D2A3268}"/>
              </a:ext>
            </a:extLst>
          </p:cNvPr>
          <p:cNvPicPr>
            <a:picLocks noChangeAspect="1"/>
          </p:cNvPicPr>
          <p:nvPr/>
        </p:nvPicPr>
        <p:blipFill>
          <a:blip r:embed="rId3"/>
          <a:stretch>
            <a:fillRect/>
          </a:stretch>
        </p:blipFill>
        <p:spPr>
          <a:xfrm>
            <a:off x="1392" y="659556"/>
            <a:ext cx="9142607" cy="5538044"/>
          </a:xfrm>
          <a:prstGeom prst="rect">
            <a:avLst/>
          </a:prstGeom>
        </p:spPr>
      </p:pic>
    </p:spTree>
    <p:extLst>
      <p:ext uri="{BB962C8B-B14F-4D97-AF65-F5344CB8AC3E}">
        <p14:creationId xmlns:p14="http://schemas.microsoft.com/office/powerpoint/2010/main" val="3691671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47</a:t>
            </a:fld>
            <a:endParaRPr/>
          </a:p>
        </p:txBody>
      </p:sp>
      <p:pic>
        <p:nvPicPr>
          <p:cNvPr id="2" name="Picture 1">
            <a:extLst>
              <a:ext uri="{FF2B5EF4-FFF2-40B4-BE49-F238E27FC236}">
                <a16:creationId xmlns:a16="http://schemas.microsoft.com/office/drawing/2014/main" id="{17E2289B-24D4-4C07-9E21-9D7B7D59835F}"/>
              </a:ext>
            </a:extLst>
          </p:cNvPr>
          <p:cNvPicPr>
            <a:picLocks noChangeAspect="1"/>
          </p:cNvPicPr>
          <p:nvPr/>
        </p:nvPicPr>
        <p:blipFill>
          <a:blip r:embed="rId3"/>
          <a:stretch>
            <a:fillRect/>
          </a:stretch>
        </p:blipFill>
        <p:spPr>
          <a:xfrm>
            <a:off x="-18852" y="772951"/>
            <a:ext cx="9162852" cy="5323049"/>
          </a:xfrm>
          <a:prstGeom prst="rect">
            <a:avLst/>
          </a:prstGeom>
        </p:spPr>
      </p:pic>
    </p:spTree>
    <p:extLst>
      <p:ext uri="{BB962C8B-B14F-4D97-AF65-F5344CB8AC3E}">
        <p14:creationId xmlns:p14="http://schemas.microsoft.com/office/powerpoint/2010/main" val="70091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a:t>
            </a:r>
            <a:r>
              <a:rPr lang="fr-FR" dirty="0" err="1"/>
              <a:t>len</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48</a:t>
            </a:fld>
            <a:endParaRPr/>
          </a:p>
        </p:txBody>
      </p:sp>
      <p:pic>
        <p:nvPicPr>
          <p:cNvPr id="3" name="Picture 2">
            <a:extLst>
              <a:ext uri="{FF2B5EF4-FFF2-40B4-BE49-F238E27FC236}">
                <a16:creationId xmlns:a16="http://schemas.microsoft.com/office/drawing/2014/main" id="{3605C0A3-8CA5-4973-9F81-52C93AEA9277}"/>
              </a:ext>
            </a:extLst>
          </p:cNvPr>
          <p:cNvPicPr>
            <a:picLocks noChangeAspect="1"/>
          </p:cNvPicPr>
          <p:nvPr/>
        </p:nvPicPr>
        <p:blipFill>
          <a:blip r:embed="rId3"/>
          <a:stretch>
            <a:fillRect/>
          </a:stretch>
        </p:blipFill>
        <p:spPr>
          <a:xfrm>
            <a:off x="1931" y="2116667"/>
            <a:ext cx="9115570" cy="2641600"/>
          </a:xfrm>
          <a:prstGeom prst="rect">
            <a:avLst/>
          </a:prstGeom>
        </p:spPr>
      </p:pic>
    </p:spTree>
    <p:extLst>
      <p:ext uri="{BB962C8B-B14F-4D97-AF65-F5344CB8AC3E}">
        <p14:creationId xmlns:p14="http://schemas.microsoft.com/office/powerpoint/2010/main" val="3738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49</a:t>
            </a:fld>
            <a:endParaRPr/>
          </a:p>
        </p:txBody>
      </p:sp>
      <p:pic>
        <p:nvPicPr>
          <p:cNvPr id="4" name="Picture 3">
            <a:extLst>
              <a:ext uri="{FF2B5EF4-FFF2-40B4-BE49-F238E27FC236}">
                <a16:creationId xmlns:a16="http://schemas.microsoft.com/office/drawing/2014/main" id="{2832C3BB-15C9-4868-A103-BA2505899F27}"/>
              </a:ext>
            </a:extLst>
          </p:cNvPr>
          <p:cNvPicPr>
            <a:picLocks noChangeAspect="1"/>
          </p:cNvPicPr>
          <p:nvPr/>
        </p:nvPicPr>
        <p:blipFill>
          <a:blip r:embed="rId3"/>
          <a:stretch>
            <a:fillRect/>
          </a:stretch>
        </p:blipFill>
        <p:spPr>
          <a:xfrm>
            <a:off x="726967" y="596513"/>
            <a:ext cx="7935081" cy="6263262"/>
          </a:xfrm>
          <a:prstGeom prst="rect">
            <a:avLst/>
          </a:prstGeom>
        </p:spPr>
      </p:pic>
    </p:spTree>
    <p:extLst>
      <p:ext uri="{BB962C8B-B14F-4D97-AF65-F5344CB8AC3E}">
        <p14:creationId xmlns:p14="http://schemas.microsoft.com/office/powerpoint/2010/main" val="206851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Introduction au </a:t>
            </a:r>
            <a:r>
              <a:rPr lang="fr-FR" i="1" dirty="0" err="1"/>
              <a:t>shell</a:t>
            </a:r>
            <a:endParaRPr lang="fr-FR"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a:t>
            </a:fld>
            <a:endParaRPr/>
          </a:p>
        </p:txBody>
      </p:sp>
      <p:pic>
        <p:nvPicPr>
          <p:cNvPr id="2" name="Picture 1">
            <a:extLst>
              <a:ext uri="{FF2B5EF4-FFF2-40B4-BE49-F238E27FC236}">
                <a16:creationId xmlns:a16="http://schemas.microsoft.com/office/drawing/2014/main" id="{D4A95F03-1B57-41A2-9BDE-DF6308DCFE47}"/>
              </a:ext>
            </a:extLst>
          </p:cNvPr>
          <p:cNvPicPr>
            <a:picLocks noChangeAspect="1"/>
          </p:cNvPicPr>
          <p:nvPr/>
        </p:nvPicPr>
        <p:blipFill>
          <a:blip r:embed="rId3"/>
          <a:stretch>
            <a:fillRect/>
          </a:stretch>
        </p:blipFill>
        <p:spPr>
          <a:xfrm>
            <a:off x="0" y="1254051"/>
            <a:ext cx="9010846" cy="4909681"/>
          </a:xfrm>
          <a:prstGeom prst="rect">
            <a:avLst/>
          </a:prstGeom>
        </p:spPr>
      </p:pic>
    </p:spTree>
    <p:extLst>
      <p:ext uri="{BB962C8B-B14F-4D97-AF65-F5344CB8AC3E}">
        <p14:creationId xmlns:p14="http://schemas.microsoft.com/office/powerpoint/2010/main" val="3767328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50</a:t>
            </a:fld>
            <a:endParaRPr/>
          </a:p>
        </p:txBody>
      </p:sp>
      <p:pic>
        <p:nvPicPr>
          <p:cNvPr id="2" name="Picture 1">
            <a:extLst>
              <a:ext uri="{FF2B5EF4-FFF2-40B4-BE49-F238E27FC236}">
                <a16:creationId xmlns:a16="http://schemas.microsoft.com/office/drawing/2014/main" id="{B5ADB632-8E8F-4149-9194-1E699D2991F1}"/>
              </a:ext>
            </a:extLst>
          </p:cNvPr>
          <p:cNvPicPr>
            <a:picLocks noChangeAspect="1"/>
          </p:cNvPicPr>
          <p:nvPr/>
        </p:nvPicPr>
        <p:blipFill>
          <a:blip r:embed="rId3"/>
          <a:stretch>
            <a:fillRect/>
          </a:stretch>
        </p:blipFill>
        <p:spPr>
          <a:xfrm>
            <a:off x="-1" y="1549399"/>
            <a:ext cx="9108017" cy="3852333"/>
          </a:xfrm>
          <a:prstGeom prst="rect">
            <a:avLst/>
          </a:prstGeom>
        </p:spPr>
      </p:pic>
    </p:spTree>
    <p:extLst>
      <p:ext uri="{BB962C8B-B14F-4D97-AF65-F5344CB8AC3E}">
        <p14:creationId xmlns:p14="http://schemas.microsoft.com/office/powerpoint/2010/main" val="1556976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Listes de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51</a:t>
            </a:fld>
            <a:endParaRPr/>
          </a:p>
        </p:txBody>
      </p:sp>
      <p:pic>
        <p:nvPicPr>
          <p:cNvPr id="3" name="Picture 2">
            <a:extLst>
              <a:ext uri="{FF2B5EF4-FFF2-40B4-BE49-F238E27FC236}">
                <a16:creationId xmlns:a16="http://schemas.microsoft.com/office/drawing/2014/main" id="{986AC825-069D-4D70-B1F0-034659A8F3D7}"/>
              </a:ext>
            </a:extLst>
          </p:cNvPr>
          <p:cNvPicPr>
            <a:picLocks noChangeAspect="1"/>
          </p:cNvPicPr>
          <p:nvPr/>
        </p:nvPicPr>
        <p:blipFill>
          <a:blip r:embed="rId3"/>
          <a:stretch>
            <a:fillRect/>
          </a:stretch>
        </p:blipFill>
        <p:spPr>
          <a:xfrm>
            <a:off x="845393" y="630599"/>
            <a:ext cx="7113273" cy="6090876"/>
          </a:xfrm>
          <a:prstGeom prst="rect">
            <a:avLst/>
          </a:prstGeom>
        </p:spPr>
      </p:pic>
    </p:spTree>
    <p:extLst>
      <p:ext uri="{BB962C8B-B14F-4D97-AF65-F5344CB8AC3E}">
        <p14:creationId xmlns:p14="http://schemas.microsoft.com/office/powerpoint/2010/main" val="2521224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52</a:t>
            </a:fld>
            <a:endParaRPr/>
          </a:p>
        </p:txBody>
      </p:sp>
      <p:pic>
        <p:nvPicPr>
          <p:cNvPr id="2" name="Picture 1">
            <a:extLst>
              <a:ext uri="{FF2B5EF4-FFF2-40B4-BE49-F238E27FC236}">
                <a16:creationId xmlns:a16="http://schemas.microsoft.com/office/drawing/2014/main" id="{B94FCF56-3FCA-44B0-91AA-9D1FCEF63C43}"/>
              </a:ext>
            </a:extLst>
          </p:cNvPr>
          <p:cNvPicPr>
            <a:picLocks noChangeAspect="1"/>
          </p:cNvPicPr>
          <p:nvPr/>
        </p:nvPicPr>
        <p:blipFill>
          <a:blip r:embed="rId3"/>
          <a:stretch>
            <a:fillRect/>
          </a:stretch>
        </p:blipFill>
        <p:spPr>
          <a:xfrm>
            <a:off x="81020" y="1989666"/>
            <a:ext cx="9062980" cy="2878667"/>
          </a:xfrm>
          <a:prstGeom prst="rect">
            <a:avLst/>
          </a:prstGeom>
        </p:spPr>
      </p:pic>
    </p:spTree>
    <p:extLst>
      <p:ext uri="{BB962C8B-B14F-4D97-AF65-F5344CB8AC3E}">
        <p14:creationId xmlns:p14="http://schemas.microsoft.com/office/powerpoint/2010/main" val="734480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5 Boucles et comparaisons</a:t>
            </a:r>
          </a:p>
        </p:txBody>
      </p:sp>
    </p:spTree>
    <p:extLst>
      <p:ext uri="{BB962C8B-B14F-4D97-AF65-F5344CB8AC3E}">
        <p14:creationId xmlns:p14="http://schemas.microsoft.com/office/powerpoint/2010/main" val="4150195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54</a:t>
            </a:fld>
            <a:endParaRPr/>
          </a:p>
        </p:txBody>
      </p:sp>
      <p:pic>
        <p:nvPicPr>
          <p:cNvPr id="4" name="Picture 3">
            <a:extLst>
              <a:ext uri="{FF2B5EF4-FFF2-40B4-BE49-F238E27FC236}">
                <a16:creationId xmlns:a16="http://schemas.microsoft.com/office/drawing/2014/main" id="{31A20916-DA86-4330-8467-D619D1CDF1FE}"/>
              </a:ext>
            </a:extLst>
          </p:cNvPr>
          <p:cNvPicPr>
            <a:picLocks noChangeAspect="1"/>
          </p:cNvPicPr>
          <p:nvPr/>
        </p:nvPicPr>
        <p:blipFill>
          <a:blip r:embed="rId3"/>
          <a:stretch>
            <a:fillRect/>
          </a:stretch>
        </p:blipFill>
        <p:spPr>
          <a:xfrm>
            <a:off x="481952" y="626634"/>
            <a:ext cx="8587592" cy="6094841"/>
          </a:xfrm>
          <a:prstGeom prst="rect">
            <a:avLst/>
          </a:prstGeom>
        </p:spPr>
      </p:pic>
    </p:spTree>
    <p:extLst>
      <p:ext uri="{BB962C8B-B14F-4D97-AF65-F5344CB8AC3E}">
        <p14:creationId xmlns:p14="http://schemas.microsoft.com/office/powerpoint/2010/main" val="1913002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55</a:t>
            </a:fld>
            <a:endParaRPr/>
          </a:p>
        </p:txBody>
      </p:sp>
      <p:pic>
        <p:nvPicPr>
          <p:cNvPr id="2" name="Picture 1">
            <a:extLst>
              <a:ext uri="{FF2B5EF4-FFF2-40B4-BE49-F238E27FC236}">
                <a16:creationId xmlns:a16="http://schemas.microsoft.com/office/drawing/2014/main" id="{E2F9A9FC-3AAE-4911-B7AC-5BF22EC6D4B2}"/>
              </a:ext>
            </a:extLst>
          </p:cNvPr>
          <p:cNvPicPr>
            <a:picLocks noChangeAspect="1"/>
          </p:cNvPicPr>
          <p:nvPr/>
        </p:nvPicPr>
        <p:blipFill>
          <a:blip r:embed="rId3"/>
          <a:stretch>
            <a:fillRect/>
          </a:stretch>
        </p:blipFill>
        <p:spPr>
          <a:xfrm>
            <a:off x="769010" y="568930"/>
            <a:ext cx="7409345" cy="6289070"/>
          </a:xfrm>
          <a:prstGeom prst="rect">
            <a:avLst/>
          </a:prstGeom>
        </p:spPr>
      </p:pic>
    </p:spTree>
    <p:extLst>
      <p:ext uri="{BB962C8B-B14F-4D97-AF65-F5344CB8AC3E}">
        <p14:creationId xmlns:p14="http://schemas.microsoft.com/office/powerpoint/2010/main" val="2871170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56</a:t>
            </a:fld>
            <a:endParaRPr/>
          </a:p>
        </p:txBody>
      </p:sp>
      <p:pic>
        <p:nvPicPr>
          <p:cNvPr id="3" name="Picture 2">
            <a:extLst>
              <a:ext uri="{FF2B5EF4-FFF2-40B4-BE49-F238E27FC236}">
                <a16:creationId xmlns:a16="http://schemas.microsoft.com/office/drawing/2014/main" id="{7DC1595D-EAE3-47BC-B941-896B8254D04E}"/>
              </a:ext>
            </a:extLst>
          </p:cNvPr>
          <p:cNvPicPr>
            <a:picLocks noChangeAspect="1"/>
          </p:cNvPicPr>
          <p:nvPr/>
        </p:nvPicPr>
        <p:blipFill>
          <a:blip r:embed="rId3"/>
          <a:stretch>
            <a:fillRect/>
          </a:stretch>
        </p:blipFill>
        <p:spPr>
          <a:xfrm>
            <a:off x="59564" y="765563"/>
            <a:ext cx="8973700" cy="5821504"/>
          </a:xfrm>
          <a:prstGeom prst="rect">
            <a:avLst/>
          </a:prstGeom>
        </p:spPr>
      </p:pic>
    </p:spTree>
    <p:extLst>
      <p:ext uri="{BB962C8B-B14F-4D97-AF65-F5344CB8AC3E}">
        <p14:creationId xmlns:p14="http://schemas.microsoft.com/office/powerpoint/2010/main" val="71099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57</a:t>
            </a:fld>
            <a:endParaRPr/>
          </a:p>
        </p:txBody>
      </p:sp>
      <p:pic>
        <p:nvPicPr>
          <p:cNvPr id="2" name="Picture 1">
            <a:extLst>
              <a:ext uri="{FF2B5EF4-FFF2-40B4-BE49-F238E27FC236}">
                <a16:creationId xmlns:a16="http://schemas.microsoft.com/office/drawing/2014/main" id="{D05624EB-4A8D-478C-A4E6-82BA6F513997}"/>
              </a:ext>
            </a:extLst>
          </p:cNvPr>
          <p:cNvPicPr>
            <a:picLocks noChangeAspect="1"/>
          </p:cNvPicPr>
          <p:nvPr/>
        </p:nvPicPr>
        <p:blipFill>
          <a:blip r:embed="rId3"/>
          <a:stretch>
            <a:fillRect/>
          </a:stretch>
        </p:blipFill>
        <p:spPr>
          <a:xfrm>
            <a:off x="901710" y="596513"/>
            <a:ext cx="7143945" cy="6167820"/>
          </a:xfrm>
          <a:prstGeom prst="rect">
            <a:avLst/>
          </a:prstGeom>
        </p:spPr>
      </p:pic>
    </p:spTree>
    <p:extLst>
      <p:ext uri="{BB962C8B-B14F-4D97-AF65-F5344CB8AC3E}">
        <p14:creationId xmlns:p14="http://schemas.microsoft.com/office/powerpoint/2010/main" val="3802063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58</a:t>
            </a:fld>
            <a:endParaRPr/>
          </a:p>
        </p:txBody>
      </p:sp>
      <p:pic>
        <p:nvPicPr>
          <p:cNvPr id="3" name="Picture 2">
            <a:extLst>
              <a:ext uri="{FF2B5EF4-FFF2-40B4-BE49-F238E27FC236}">
                <a16:creationId xmlns:a16="http://schemas.microsoft.com/office/drawing/2014/main" id="{0E5BE2A2-7CA4-40EE-9ADE-9110CD591624}"/>
              </a:ext>
            </a:extLst>
          </p:cNvPr>
          <p:cNvPicPr>
            <a:picLocks noChangeAspect="1"/>
          </p:cNvPicPr>
          <p:nvPr/>
        </p:nvPicPr>
        <p:blipFill>
          <a:blip r:embed="rId3"/>
          <a:stretch>
            <a:fillRect/>
          </a:stretch>
        </p:blipFill>
        <p:spPr>
          <a:xfrm>
            <a:off x="4096" y="1149377"/>
            <a:ext cx="9139903" cy="4658755"/>
          </a:xfrm>
          <a:prstGeom prst="rect">
            <a:avLst/>
          </a:prstGeom>
        </p:spPr>
      </p:pic>
    </p:spTree>
    <p:extLst>
      <p:ext uri="{BB962C8B-B14F-4D97-AF65-F5344CB8AC3E}">
        <p14:creationId xmlns:p14="http://schemas.microsoft.com/office/powerpoint/2010/main" val="2458659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59</a:t>
            </a:fld>
            <a:endParaRPr/>
          </a:p>
        </p:txBody>
      </p:sp>
      <p:pic>
        <p:nvPicPr>
          <p:cNvPr id="2" name="Picture 1">
            <a:extLst>
              <a:ext uri="{FF2B5EF4-FFF2-40B4-BE49-F238E27FC236}">
                <a16:creationId xmlns:a16="http://schemas.microsoft.com/office/drawing/2014/main" id="{3C73CE70-4EB9-4B86-B07D-62EB9A850CE8}"/>
              </a:ext>
            </a:extLst>
          </p:cNvPr>
          <p:cNvPicPr>
            <a:picLocks noChangeAspect="1"/>
          </p:cNvPicPr>
          <p:nvPr/>
        </p:nvPicPr>
        <p:blipFill>
          <a:blip r:embed="rId3"/>
          <a:stretch>
            <a:fillRect/>
          </a:stretch>
        </p:blipFill>
        <p:spPr>
          <a:xfrm>
            <a:off x="38793" y="1253067"/>
            <a:ext cx="9101967" cy="4334933"/>
          </a:xfrm>
          <a:prstGeom prst="rect">
            <a:avLst/>
          </a:prstGeom>
        </p:spPr>
      </p:pic>
    </p:spTree>
    <p:extLst>
      <p:ext uri="{BB962C8B-B14F-4D97-AF65-F5344CB8AC3E}">
        <p14:creationId xmlns:p14="http://schemas.microsoft.com/office/powerpoint/2010/main" val="158860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a:t>
            </a:fld>
            <a:endParaRPr/>
          </a:p>
        </p:txBody>
      </p:sp>
      <p:pic>
        <p:nvPicPr>
          <p:cNvPr id="2" name="Picture 1">
            <a:extLst>
              <a:ext uri="{FF2B5EF4-FFF2-40B4-BE49-F238E27FC236}">
                <a16:creationId xmlns:a16="http://schemas.microsoft.com/office/drawing/2014/main" id="{9ECB3B45-12C9-45CE-941F-102E6E531100}"/>
              </a:ext>
            </a:extLst>
          </p:cNvPr>
          <p:cNvPicPr>
            <a:picLocks noChangeAspect="1"/>
          </p:cNvPicPr>
          <p:nvPr/>
        </p:nvPicPr>
        <p:blipFill>
          <a:blip r:embed="rId3"/>
          <a:stretch>
            <a:fillRect/>
          </a:stretch>
        </p:blipFill>
        <p:spPr>
          <a:xfrm>
            <a:off x="382073" y="1016985"/>
            <a:ext cx="8374721" cy="3250215"/>
          </a:xfrm>
          <a:prstGeom prst="rect">
            <a:avLst/>
          </a:prstGeom>
        </p:spPr>
      </p:pic>
      <p:pic>
        <p:nvPicPr>
          <p:cNvPr id="3" name="Picture 2">
            <a:extLst>
              <a:ext uri="{FF2B5EF4-FFF2-40B4-BE49-F238E27FC236}">
                <a16:creationId xmlns:a16="http://schemas.microsoft.com/office/drawing/2014/main" id="{920F1A02-BCC1-45E0-9B53-58891ADD671F}"/>
              </a:ext>
            </a:extLst>
          </p:cNvPr>
          <p:cNvPicPr>
            <a:picLocks noChangeAspect="1"/>
          </p:cNvPicPr>
          <p:nvPr/>
        </p:nvPicPr>
        <p:blipFill>
          <a:blip r:embed="rId4"/>
          <a:stretch>
            <a:fillRect/>
          </a:stretch>
        </p:blipFill>
        <p:spPr>
          <a:xfrm>
            <a:off x="628650" y="4430589"/>
            <a:ext cx="8007350" cy="1975146"/>
          </a:xfrm>
          <a:prstGeom prst="rect">
            <a:avLst/>
          </a:prstGeom>
        </p:spPr>
      </p:pic>
    </p:spTree>
    <p:extLst>
      <p:ext uri="{BB962C8B-B14F-4D97-AF65-F5344CB8AC3E}">
        <p14:creationId xmlns:p14="http://schemas.microsoft.com/office/powerpoint/2010/main" val="3341681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Nommage de la variable d'itération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60</a:t>
            </a:fld>
            <a:endParaRPr/>
          </a:p>
        </p:txBody>
      </p:sp>
      <p:pic>
        <p:nvPicPr>
          <p:cNvPr id="3" name="Picture 2">
            <a:extLst>
              <a:ext uri="{FF2B5EF4-FFF2-40B4-BE49-F238E27FC236}">
                <a16:creationId xmlns:a16="http://schemas.microsoft.com/office/drawing/2014/main" id="{29BC4918-873B-4A2A-85C4-FCAF9DE10057}"/>
              </a:ext>
            </a:extLst>
          </p:cNvPr>
          <p:cNvPicPr>
            <a:picLocks noChangeAspect="1"/>
          </p:cNvPicPr>
          <p:nvPr/>
        </p:nvPicPr>
        <p:blipFill>
          <a:blip r:embed="rId3"/>
          <a:stretch>
            <a:fillRect/>
          </a:stretch>
        </p:blipFill>
        <p:spPr>
          <a:xfrm>
            <a:off x="67733" y="1769533"/>
            <a:ext cx="9008534" cy="3318934"/>
          </a:xfrm>
          <a:prstGeom prst="rect">
            <a:avLst/>
          </a:prstGeom>
        </p:spPr>
      </p:pic>
    </p:spTree>
    <p:extLst>
      <p:ext uri="{BB962C8B-B14F-4D97-AF65-F5344CB8AC3E}">
        <p14:creationId xmlns:p14="http://schemas.microsoft.com/office/powerpoint/2010/main" val="2962088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61</a:t>
            </a:fld>
            <a:endParaRPr/>
          </a:p>
        </p:txBody>
      </p:sp>
      <p:pic>
        <p:nvPicPr>
          <p:cNvPr id="2" name="Picture 1">
            <a:extLst>
              <a:ext uri="{FF2B5EF4-FFF2-40B4-BE49-F238E27FC236}">
                <a16:creationId xmlns:a16="http://schemas.microsoft.com/office/drawing/2014/main" id="{A3DDCB76-0E7F-4DDC-9ECF-334A6FAA3620}"/>
              </a:ext>
            </a:extLst>
          </p:cNvPr>
          <p:cNvPicPr>
            <a:picLocks noChangeAspect="1"/>
          </p:cNvPicPr>
          <p:nvPr/>
        </p:nvPicPr>
        <p:blipFill>
          <a:blip r:embed="rId3"/>
          <a:stretch>
            <a:fillRect/>
          </a:stretch>
        </p:blipFill>
        <p:spPr>
          <a:xfrm>
            <a:off x="628650" y="596513"/>
            <a:ext cx="7886700" cy="6202623"/>
          </a:xfrm>
          <a:prstGeom prst="rect">
            <a:avLst/>
          </a:prstGeom>
        </p:spPr>
      </p:pic>
    </p:spTree>
    <p:extLst>
      <p:ext uri="{BB962C8B-B14F-4D97-AF65-F5344CB8AC3E}">
        <p14:creationId xmlns:p14="http://schemas.microsoft.com/office/powerpoint/2010/main" val="111128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62</a:t>
            </a:fld>
            <a:endParaRPr/>
          </a:p>
        </p:txBody>
      </p:sp>
      <p:pic>
        <p:nvPicPr>
          <p:cNvPr id="3" name="Picture 2">
            <a:extLst>
              <a:ext uri="{FF2B5EF4-FFF2-40B4-BE49-F238E27FC236}">
                <a16:creationId xmlns:a16="http://schemas.microsoft.com/office/drawing/2014/main" id="{546A0E5A-98BD-47F8-96D9-683F8782F186}"/>
              </a:ext>
            </a:extLst>
          </p:cNvPr>
          <p:cNvPicPr>
            <a:picLocks noChangeAspect="1"/>
          </p:cNvPicPr>
          <p:nvPr/>
        </p:nvPicPr>
        <p:blipFill>
          <a:blip r:embed="rId3"/>
          <a:stretch>
            <a:fillRect/>
          </a:stretch>
        </p:blipFill>
        <p:spPr>
          <a:xfrm>
            <a:off x="201615" y="763051"/>
            <a:ext cx="8740770" cy="5958424"/>
          </a:xfrm>
          <a:prstGeom prst="rect">
            <a:avLst/>
          </a:prstGeom>
        </p:spPr>
      </p:pic>
    </p:spTree>
    <p:extLst>
      <p:ext uri="{BB962C8B-B14F-4D97-AF65-F5344CB8AC3E}">
        <p14:creationId xmlns:p14="http://schemas.microsoft.com/office/powerpoint/2010/main" val="1715713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63</a:t>
            </a:fld>
            <a:endParaRPr/>
          </a:p>
        </p:txBody>
      </p:sp>
      <p:pic>
        <p:nvPicPr>
          <p:cNvPr id="2" name="Picture 1">
            <a:extLst>
              <a:ext uri="{FF2B5EF4-FFF2-40B4-BE49-F238E27FC236}">
                <a16:creationId xmlns:a16="http://schemas.microsoft.com/office/drawing/2014/main" id="{A28550B3-6748-4FCE-827E-25C5F45D05AF}"/>
              </a:ext>
            </a:extLst>
          </p:cNvPr>
          <p:cNvPicPr>
            <a:picLocks noChangeAspect="1"/>
          </p:cNvPicPr>
          <p:nvPr/>
        </p:nvPicPr>
        <p:blipFill>
          <a:blip r:embed="rId3"/>
          <a:stretch>
            <a:fillRect/>
          </a:stretch>
        </p:blipFill>
        <p:spPr>
          <a:xfrm>
            <a:off x="1209198" y="596513"/>
            <a:ext cx="6725603" cy="6292714"/>
          </a:xfrm>
          <a:prstGeom prst="rect">
            <a:avLst/>
          </a:prstGeom>
        </p:spPr>
      </p:pic>
    </p:spTree>
    <p:extLst>
      <p:ext uri="{BB962C8B-B14F-4D97-AF65-F5344CB8AC3E}">
        <p14:creationId xmlns:p14="http://schemas.microsoft.com/office/powerpoint/2010/main" val="3438187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64</a:t>
            </a:fld>
            <a:endParaRPr/>
          </a:p>
        </p:txBody>
      </p:sp>
      <p:pic>
        <p:nvPicPr>
          <p:cNvPr id="3" name="Picture 2">
            <a:extLst>
              <a:ext uri="{FF2B5EF4-FFF2-40B4-BE49-F238E27FC236}">
                <a16:creationId xmlns:a16="http://schemas.microsoft.com/office/drawing/2014/main" id="{858C2AA2-D35B-4D0D-AB27-9EB1B8FF1116}"/>
              </a:ext>
            </a:extLst>
          </p:cNvPr>
          <p:cNvPicPr>
            <a:picLocks noChangeAspect="1"/>
          </p:cNvPicPr>
          <p:nvPr/>
        </p:nvPicPr>
        <p:blipFill>
          <a:blip r:embed="rId3"/>
          <a:stretch>
            <a:fillRect/>
          </a:stretch>
        </p:blipFill>
        <p:spPr>
          <a:xfrm>
            <a:off x="24991" y="1403202"/>
            <a:ext cx="9102075" cy="4167863"/>
          </a:xfrm>
          <a:prstGeom prst="rect">
            <a:avLst/>
          </a:prstGeom>
        </p:spPr>
      </p:pic>
    </p:spTree>
    <p:extLst>
      <p:ext uri="{BB962C8B-B14F-4D97-AF65-F5344CB8AC3E}">
        <p14:creationId xmlns:p14="http://schemas.microsoft.com/office/powerpoint/2010/main" val="3391206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65</a:t>
            </a:fld>
            <a:endParaRPr/>
          </a:p>
        </p:txBody>
      </p:sp>
      <p:pic>
        <p:nvPicPr>
          <p:cNvPr id="2" name="Picture 1">
            <a:extLst>
              <a:ext uri="{FF2B5EF4-FFF2-40B4-BE49-F238E27FC236}">
                <a16:creationId xmlns:a16="http://schemas.microsoft.com/office/drawing/2014/main" id="{339C9602-0F89-4965-8D33-2B791F845984}"/>
              </a:ext>
            </a:extLst>
          </p:cNvPr>
          <p:cNvPicPr>
            <a:picLocks noChangeAspect="1"/>
          </p:cNvPicPr>
          <p:nvPr/>
        </p:nvPicPr>
        <p:blipFill>
          <a:blip r:embed="rId3"/>
          <a:stretch>
            <a:fillRect/>
          </a:stretch>
        </p:blipFill>
        <p:spPr>
          <a:xfrm>
            <a:off x="274014" y="665800"/>
            <a:ext cx="8529128" cy="6192200"/>
          </a:xfrm>
          <a:prstGeom prst="rect">
            <a:avLst/>
          </a:prstGeom>
        </p:spPr>
      </p:pic>
    </p:spTree>
    <p:extLst>
      <p:ext uri="{BB962C8B-B14F-4D97-AF65-F5344CB8AC3E}">
        <p14:creationId xmlns:p14="http://schemas.microsoft.com/office/powerpoint/2010/main" val="3822281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66</a:t>
            </a:fld>
            <a:endParaRPr/>
          </a:p>
        </p:txBody>
      </p:sp>
      <p:pic>
        <p:nvPicPr>
          <p:cNvPr id="6" name="Picture 5">
            <a:extLst>
              <a:ext uri="{FF2B5EF4-FFF2-40B4-BE49-F238E27FC236}">
                <a16:creationId xmlns:a16="http://schemas.microsoft.com/office/drawing/2014/main" id="{15277A2F-C4DC-4B95-841C-0A09D2059824}"/>
              </a:ext>
            </a:extLst>
          </p:cNvPr>
          <p:cNvPicPr>
            <a:picLocks noChangeAspect="1"/>
          </p:cNvPicPr>
          <p:nvPr/>
        </p:nvPicPr>
        <p:blipFill>
          <a:blip r:embed="rId3"/>
          <a:stretch>
            <a:fillRect/>
          </a:stretch>
        </p:blipFill>
        <p:spPr>
          <a:xfrm>
            <a:off x="99244" y="664185"/>
            <a:ext cx="8945511" cy="5742964"/>
          </a:xfrm>
          <a:prstGeom prst="rect">
            <a:avLst/>
          </a:prstGeom>
        </p:spPr>
      </p:pic>
    </p:spTree>
    <p:extLst>
      <p:ext uri="{BB962C8B-B14F-4D97-AF65-F5344CB8AC3E}">
        <p14:creationId xmlns:p14="http://schemas.microsoft.com/office/powerpoint/2010/main" val="290893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67</a:t>
            </a:fld>
            <a:endParaRPr/>
          </a:p>
        </p:txBody>
      </p:sp>
      <p:pic>
        <p:nvPicPr>
          <p:cNvPr id="2" name="Picture 1">
            <a:extLst>
              <a:ext uri="{FF2B5EF4-FFF2-40B4-BE49-F238E27FC236}">
                <a16:creationId xmlns:a16="http://schemas.microsoft.com/office/drawing/2014/main" id="{8FEA3C1F-DA23-4E34-BAEE-9059DB04DB0A}"/>
              </a:ext>
            </a:extLst>
          </p:cNvPr>
          <p:cNvPicPr>
            <a:picLocks noChangeAspect="1"/>
          </p:cNvPicPr>
          <p:nvPr/>
        </p:nvPicPr>
        <p:blipFill>
          <a:blip r:embed="rId3"/>
          <a:stretch>
            <a:fillRect/>
          </a:stretch>
        </p:blipFill>
        <p:spPr>
          <a:xfrm>
            <a:off x="1007424" y="531136"/>
            <a:ext cx="7129152" cy="6271917"/>
          </a:xfrm>
          <a:prstGeom prst="rect">
            <a:avLst/>
          </a:prstGeom>
        </p:spPr>
      </p:pic>
    </p:spTree>
    <p:extLst>
      <p:ext uri="{BB962C8B-B14F-4D97-AF65-F5344CB8AC3E}">
        <p14:creationId xmlns:p14="http://schemas.microsoft.com/office/powerpoint/2010/main" val="1871658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68</a:t>
            </a:fld>
            <a:endParaRPr/>
          </a:p>
        </p:txBody>
      </p:sp>
      <p:pic>
        <p:nvPicPr>
          <p:cNvPr id="3" name="Picture 2">
            <a:extLst>
              <a:ext uri="{FF2B5EF4-FFF2-40B4-BE49-F238E27FC236}">
                <a16:creationId xmlns:a16="http://schemas.microsoft.com/office/drawing/2014/main" id="{F70E21C5-5BC0-4C0A-B0B1-FFC295046A38}"/>
              </a:ext>
            </a:extLst>
          </p:cNvPr>
          <p:cNvPicPr>
            <a:picLocks noChangeAspect="1"/>
          </p:cNvPicPr>
          <p:nvPr/>
        </p:nvPicPr>
        <p:blipFill>
          <a:blip r:embed="rId3"/>
          <a:stretch>
            <a:fillRect/>
          </a:stretch>
        </p:blipFill>
        <p:spPr>
          <a:xfrm>
            <a:off x="530333" y="382103"/>
            <a:ext cx="8172260" cy="6475897"/>
          </a:xfrm>
          <a:prstGeom prst="rect">
            <a:avLst/>
          </a:prstGeom>
        </p:spPr>
      </p:pic>
    </p:spTree>
    <p:extLst>
      <p:ext uri="{BB962C8B-B14F-4D97-AF65-F5344CB8AC3E}">
        <p14:creationId xmlns:p14="http://schemas.microsoft.com/office/powerpoint/2010/main" val="2767690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69</a:t>
            </a:fld>
            <a:endParaRPr/>
          </a:p>
        </p:txBody>
      </p:sp>
      <p:pic>
        <p:nvPicPr>
          <p:cNvPr id="5" name="Picture 4">
            <a:extLst>
              <a:ext uri="{FF2B5EF4-FFF2-40B4-BE49-F238E27FC236}">
                <a16:creationId xmlns:a16="http://schemas.microsoft.com/office/drawing/2014/main" id="{DC240D6B-297B-4F76-A4F3-1C4B21D9798A}"/>
              </a:ext>
            </a:extLst>
          </p:cNvPr>
          <p:cNvPicPr>
            <a:picLocks noChangeAspect="1"/>
          </p:cNvPicPr>
          <p:nvPr/>
        </p:nvPicPr>
        <p:blipFill>
          <a:blip r:embed="rId3"/>
          <a:stretch>
            <a:fillRect/>
          </a:stretch>
        </p:blipFill>
        <p:spPr>
          <a:xfrm>
            <a:off x="581132" y="382103"/>
            <a:ext cx="8172260" cy="6475897"/>
          </a:xfrm>
          <a:prstGeom prst="rect">
            <a:avLst/>
          </a:prstGeom>
        </p:spPr>
      </p:pic>
    </p:spTree>
    <p:extLst>
      <p:ext uri="{BB962C8B-B14F-4D97-AF65-F5344CB8AC3E}">
        <p14:creationId xmlns:p14="http://schemas.microsoft.com/office/powerpoint/2010/main" val="412806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a:t>
            </a:fld>
            <a:endParaRPr/>
          </a:p>
        </p:txBody>
      </p:sp>
      <p:pic>
        <p:nvPicPr>
          <p:cNvPr id="4" name="Picture 3">
            <a:extLst>
              <a:ext uri="{FF2B5EF4-FFF2-40B4-BE49-F238E27FC236}">
                <a16:creationId xmlns:a16="http://schemas.microsoft.com/office/drawing/2014/main" id="{230E5821-6C7E-435A-A2EB-145E85C01183}"/>
              </a:ext>
            </a:extLst>
          </p:cNvPr>
          <p:cNvPicPr>
            <a:picLocks noChangeAspect="1"/>
          </p:cNvPicPr>
          <p:nvPr/>
        </p:nvPicPr>
        <p:blipFill>
          <a:blip r:embed="rId3"/>
          <a:stretch>
            <a:fillRect/>
          </a:stretch>
        </p:blipFill>
        <p:spPr>
          <a:xfrm>
            <a:off x="-839" y="1303868"/>
            <a:ext cx="9147542" cy="4334932"/>
          </a:xfrm>
          <a:prstGeom prst="rect">
            <a:avLst/>
          </a:prstGeom>
        </p:spPr>
      </p:pic>
    </p:spTree>
    <p:extLst>
      <p:ext uri="{BB962C8B-B14F-4D97-AF65-F5344CB8AC3E}">
        <p14:creationId xmlns:p14="http://schemas.microsoft.com/office/powerpoint/2010/main" val="2883774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6- Tests</a:t>
            </a:r>
          </a:p>
        </p:txBody>
      </p:sp>
    </p:spTree>
    <p:extLst>
      <p:ext uri="{BB962C8B-B14F-4D97-AF65-F5344CB8AC3E}">
        <p14:creationId xmlns:p14="http://schemas.microsoft.com/office/powerpoint/2010/main" val="2865034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Définition</a:t>
            </a:r>
            <a:br>
              <a:rPr lang="fr-FR" dirty="0"/>
            </a:br>
            <a:endParaRPr lang="fr-FR" dirty="0"/>
          </a:p>
        </p:txBody>
      </p:sp>
      <p:pic>
        <p:nvPicPr>
          <p:cNvPr id="7" name="Picture 6">
            <a:extLst>
              <a:ext uri="{FF2B5EF4-FFF2-40B4-BE49-F238E27FC236}">
                <a16:creationId xmlns:a16="http://schemas.microsoft.com/office/drawing/2014/main" id="{13BBF73E-C23F-4B0E-8170-BE72822C9C84}"/>
              </a:ext>
            </a:extLst>
          </p:cNvPr>
          <p:cNvPicPr>
            <a:picLocks noChangeAspect="1"/>
          </p:cNvPicPr>
          <p:nvPr/>
        </p:nvPicPr>
        <p:blipFill>
          <a:blip r:embed="rId3"/>
          <a:stretch>
            <a:fillRect/>
          </a:stretch>
        </p:blipFill>
        <p:spPr>
          <a:xfrm>
            <a:off x="781050" y="850393"/>
            <a:ext cx="7059083" cy="5908631"/>
          </a:xfrm>
          <a:prstGeom prst="rect">
            <a:avLst/>
          </a:prstGeom>
        </p:spPr>
      </p:pic>
    </p:spTree>
    <p:extLst>
      <p:ext uri="{BB962C8B-B14F-4D97-AF65-F5344CB8AC3E}">
        <p14:creationId xmlns:p14="http://schemas.microsoft.com/office/powerpoint/2010/main" val="2924278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Tests à plusieurs cas</a:t>
            </a:r>
            <a:br>
              <a:rPr lang="fr-FR" dirty="0"/>
            </a:br>
            <a:endParaRPr lang="fr-FR" dirty="0"/>
          </a:p>
        </p:txBody>
      </p:sp>
      <p:pic>
        <p:nvPicPr>
          <p:cNvPr id="2" name="Picture 1">
            <a:extLst>
              <a:ext uri="{FF2B5EF4-FFF2-40B4-BE49-F238E27FC236}">
                <a16:creationId xmlns:a16="http://schemas.microsoft.com/office/drawing/2014/main" id="{4309D627-3802-4F3F-A481-9D79424C8F7C}"/>
              </a:ext>
            </a:extLst>
          </p:cNvPr>
          <p:cNvPicPr>
            <a:picLocks noChangeAspect="1"/>
          </p:cNvPicPr>
          <p:nvPr/>
        </p:nvPicPr>
        <p:blipFill>
          <a:blip r:embed="rId3"/>
          <a:stretch>
            <a:fillRect/>
          </a:stretch>
        </p:blipFill>
        <p:spPr>
          <a:xfrm>
            <a:off x="126486" y="1295054"/>
            <a:ext cx="9017514" cy="4929004"/>
          </a:xfrm>
          <a:prstGeom prst="rect">
            <a:avLst/>
          </a:prstGeom>
        </p:spPr>
      </p:pic>
    </p:spTree>
    <p:extLst>
      <p:ext uri="{BB962C8B-B14F-4D97-AF65-F5344CB8AC3E}">
        <p14:creationId xmlns:p14="http://schemas.microsoft.com/office/powerpoint/2010/main" val="3874507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Tests à plusieurs cas</a:t>
            </a:r>
            <a:br>
              <a:rPr lang="fr-FR" dirty="0"/>
            </a:br>
            <a:endParaRPr lang="fr-FR" dirty="0"/>
          </a:p>
        </p:txBody>
      </p:sp>
      <p:pic>
        <p:nvPicPr>
          <p:cNvPr id="4" name="Picture 3">
            <a:extLst>
              <a:ext uri="{FF2B5EF4-FFF2-40B4-BE49-F238E27FC236}">
                <a16:creationId xmlns:a16="http://schemas.microsoft.com/office/drawing/2014/main" id="{3F33C110-0A60-405B-BFD3-9A9B6791E7AF}"/>
              </a:ext>
            </a:extLst>
          </p:cNvPr>
          <p:cNvPicPr>
            <a:picLocks noChangeAspect="1"/>
          </p:cNvPicPr>
          <p:nvPr/>
        </p:nvPicPr>
        <p:blipFill>
          <a:blip r:embed="rId3"/>
          <a:stretch>
            <a:fillRect/>
          </a:stretch>
        </p:blipFill>
        <p:spPr>
          <a:xfrm>
            <a:off x="0" y="1014534"/>
            <a:ext cx="9161615" cy="5843466"/>
          </a:xfrm>
          <a:prstGeom prst="rect">
            <a:avLst/>
          </a:prstGeom>
        </p:spPr>
      </p:pic>
    </p:spTree>
    <p:extLst>
      <p:ext uri="{BB962C8B-B14F-4D97-AF65-F5344CB8AC3E}">
        <p14:creationId xmlns:p14="http://schemas.microsoft.com/office/powerpoint/2010/main" val="4158434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Importance de l'indentation</a:t>
            </a:r>
          </a:p>
        </p:txBody>
      </p:sp>
      <p:pic>
        <p:nvPicPr>
          <p:cNvPr id="2" name="Picture 1">
            <a:extLst>
              <a:ext uri="{FF2B5EF4-FFF2-40B4-BE49-F238E27FC236}">
                <a16:creationId xmlns:a16="http://schemas.microsoft.com/office/drawing/2014/main" id="{A05D942D-81FC-4FE6-83D7-FD30F1593E1E}"/>
              </a:ext>
            </a:extLst>
          </p:cNvPr>
          <p:cNvPicPr>
            <a:picLocks noChangeAspect="1"/>
          </p:cNvPicPr>
          <p:nvPr/>
        </p:nvPicPr>
        <p:blipFill>
          <a:blip r:embed="rId3"/>
          <a:stretch>
            <a:fillRect/>
          </a:stretch>
        </p:blipFill>
        <p:spPr>
          <a:xfrm>
            <a:off x="1111412" y="828312"/>
            <a:ext cx="6796455" cy="6024130"/>
          </a:xfrm>
          <a:prstGeom prst="rect">
            <a:avLst/>
          </a:prstGeom>
        </p:spPr>
      </p:pic>
    </p:spTree>
    <p:extLst>
      <p:ext uri="{BB962C8B-B14F-4D97-AF65-F5344CB8AC3E}">
        <p14:creationId xmlns:p14="http://schemas.microsoft.com/office/powerpoint/2010/main" val="1538887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4" name="Picture 3">
            <a:extLst>
              <a:ext uri="{FF2B5EF4-FFF2-40B4-BE49-F238E27FC236}">
                <a16:creationId xmlns:a16="http://schemas.microsoft.com/office/drawing/2014/main" id="{B426AD79-456D-443B-B31A-7A922C123F06}"/>
              </a:ext>
            </a:extLst>
          </p:cNvPr>
          <p:cNvPicPr>
            <a:picLocks noChangeAspect="1"/>
          </p:cNvPicPr>
          <p:nvPr/>
        </p:nvPicPr>
        <p:blipFill>
          <a:blip r:embed="rId3"/>
          <a:stretch>
            <a:fillRect/>
          </a:stretch>
        </p:blipFill>
        <p:spPr>
          <a:xfrm>
            <a:off x="1207929" y="966615"/>
            <a:ext cx="6965208" cy="5754860"/>
          </a:xfrm>
          <a:prstGeom prst="rect">
            <a:avLst/>
          </a:prstGeom>
        </p:spPr>
      </p:pic>
    </p:spTree>
    <p:extLst>
      <p:ext uri="{BB962C8B-B14F-4D97-AF65-F5344CB8AC3E}">
        <p14:creationId xmlns:p14="http://schemas.microsoft.com/office/powerpoint/2010/main" val="2439906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2" name="Picture 1">
            <a:extLst>
              <a:ext uri="{FF2B5EF4-FFF2-40B4-BE49-F238E27FC236}">
                <a16:creationId xmlns:a16="http://schemas.microsoft.com/office/drawing/2014/main" id="{DCE2D3A7-EB98-446F-BE8D-3E3877C347F6}"/>
              </a:ext>
            </a:extLst>
          </p:cNvPr>
          <p:cNvPicPr>
            <a:picLocks noChangeAspect="1"/>
          </p:cNvPicPr>
          <p:nvPr/>
        </p:nvPicPr>
        <p:blipFill>
          <a:blip r:embed="rId3"/>
          <a:stretch>
            <a:fillRect/>
          </a:stretch>
        </p:blipFill>
        <p:spPr>
          <a:xfrm>
            <a:off x="77240" y="887942"/>
            <a:ext cx="8948227" cy="5299436"/>
          </a:xfrm>
          <a:prstGeom prst="rect">
            <a:avLst/>
          </a:prstGeom>
        </p:spPr>
      </p:pic>
    </p:spTree>
    <p:extLst>
      <p:ext uri="{BB962C8B-B14F-4D97-AF65-F5344CB8AC3E}">
        <p14:creationId xmlns:p14="http://schemas.microsoft.com/office/powerpoint/2010/main" val="1250880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4" name="Picture 3">
            <a:extLst>
              <a:ext uri="{FF2B5EF4-FFF2-40B4-BE49-F238E27FC236}">
                <a16:creationId xmlns:a16="http://schemas.microsoft.com/office/drawing/2014/main" id="{3F83F8DB-81FA-487D-A6B8-09F8CD5A1597}"/>
              </a:ext>
            </a:extLst>
          </p:cNvPr>
          <p:cNvPicPr>
            <a:picLocks noChangeAspect="1"/>
          </p:cNvPicPr>
          <p:nvPr/>
        </p:nvPicPr>
        <p:blipFill>
          <a:blip r:embed="rId3"/>
          <a:stretch>
            <a:fillRect/>
          </a:stretch>
        </p:blipFill>
        <p:spPr>
          <a:xfrm>
            <a:off x="73447" y="1388533"/>
            <a:ext cx="9073029" cy="4047067"/>
          </a:xfrm>
          <a:prstGeom prst="rect">
            <a:avLst/>
          </a:prstGeom>
        </p:spPr>
      </p:pic>
    </p:spTree>
    <p:extLst>
      <p:ext uri="{BB962C8B-B14F-4D97-AF65-F5344CB8AC3E}">
        <p14:creationId xmlns:p14="http://schemas.microsoft.com/office/powerpoint/2010/main" val="739050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altLang="fr-FR" sz="3600" dirty="0">
                <a:solidFill>
                  <a:schemeClr val="tx1"/>
                </a:solidFill>
                <a:latin typeface="Roboto"/>
              </a:rPr>
              <a:t>Instructions </a:t>
            </a:r>
            <a:r>
              <a:rPr lang="fr-FR" altLang="fr-FR" sz="4800" dirty="0">
                <a:solidFill>
                  <a:srgbClr val="37474F"/>
                </a:solidFill>
                <a:latin typeface="Roboto Mono"/>
              </a:rPr>
              <a:t>break</a:t>
            </a:r>
            <a:r>
              <a:rPr lang="fr-FR" altLang="fr-FR" sz="3600" dirty="0">
                <a:solidFill>
                  <a:schemeClr val="tx1"/>
                </a:solidFill>
                <a:latin typeface="Roboto"/>
              </a:rPr>
              <a:t> et </a:t>
            </a:r>
            <a:r>
              <a:rPr lang="fr-FR" altLang="fr-FR" sz="4800" dirty="0">
                <a:solidFill>
                  <a:srgbClr val="37474F"/>
                </a:solidFill>
                <a:latin typeface="Roboto Mono"/>
              </a:rPr>
              <a:t>continue</a:t>
            </a:r>
            <a:endParaRPr lang="fr-FR" dirty="0"/>
          </a:p>
        </p:txBody>
      </p:sp>
      <p:pic>
        <p:nvPicPr>
          <p:cNvPr id="6" name="Picture 5">
            <a:extLst>
              <a:ext uri="{FF2B5EF4-FFF2-40B4-BE49-F238E27FC236}">
                <a16:creationId xmlns:a16="http://schemas.microsoft.com/office/drawing/2014/main" id="{DC528663-51E6-4360-B025-24A6CDDBED10}"/>
              </a:ext>
            </a:extLst>
          </p:cNvPr>
          <p:cNvPicPr>
            <a:picLocks noChangeAspect="1"/>
          </p:cNvPicPr>
          <p:nvPr/>
        </p:nvPicPr>
        <p:blipFill>
          <a:blip r:embed="rId3"/>
          <a:stretch>
            <a:fillRect/>
          </a:stretch>
        </p:blipFill>
        <p:spPr>
          <a:xfrm>
            <a:off x="669745" y="887942"/>
            <a:ext cx="7964338" cy="5970058"/>
          </a:xfrm>
          <a:prstGeom prst="rect">
            <a:avLst/>
          </a:prstGeom>
        </p:spPr>
      </p:pic>
    </p:spTree>
    <p:extLst>
      <p:ext uri="{BB962C8B-B14F-4D97-AF65-F5344CB8AC3E}">
        <p14:creationId xmlns:p14="http://schemas.microsoft.com/office/powerpoint/2010/main" val="1003371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de valeur sur des </a:t>
            </a:r>
            <a:r>
              <a:rPr lang="fr-FR" i="1" dirty="0" err="1"/>
              <a:t>floats</a:t>
            </a:r>
            <a:endParaRPr lang="fr-FR" dirty="0"/>
          </a:p>
        </p:txBody>
      </p:sp>
      <p:pic>
        <p:nvPicPr>
          <p:cNvPr id="2" name="Picture 1">
            <a:extLst>
              <a:ext uri="{FF2B5EF4-FFF2-40B4-BE49-F238E27FC236}">
                <a16:creationId xmlns:a16="http://schemas.microsoft.com/office/drawing/2014/main" id="{A20DDDDA-FF8F-4F88-AE58-704672C6BCDE}"/>
              </a:ext>
            </a:extLst>
          </p:cNvPr>
          <p:cNvPicPr>
            <a:picLocks noChangeAspect="1"/>
          </p:cNvPicPr>
          <p:nvPr/>
        </p:nvPicPr>
        <p:blipFill>
          <a:blip r:embed="rId3"/>
          <a:stretch>
            <a:fillRect/>
          </a:stretch>
        </p:blipFill>
        <p:spPr>
          <a:xfrm>
            <a:off x="0" y="1041400"/>
            <a:ext cx="9186105" cy="4902200"/>
          </a:xfrm>
          <a:prstGeom prst="rect">
            <a:avLst/>
          </a:prstGeom>
        </p:spPr>
      </p:pic>
    </p:spTree>
    <p:extLst>
      <p:ext uri="{BB962C8B-B14F-4D97-AF65-F5344CB8AC3E}">
        <p14:creationId xmlns:p14="http://schemas.microsoft.com/office/powerpoint/2010/main" val="157502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a:t>
            </a:fld>
            <a:endParaRPr/>
          </a:p>
        </p:txBody>
      </p:sp>
      <p:pic>
        <p:nvPicPr>
          <p:cNvPr id="2" name="Picture 1">
            <a:extLst>
              <a:ext uri="{FF2B5EF4-FFF2-40B4-BE49-F238E27FC236}">
                <a16:creationId xmlns:a16="http://schemas.microsoft.com/office/drawing/2014/main" id="{8B09E69C-3507-473F-A55B-5B88477D9485}"/>
              </a:ext>
            </a:extLst>
          </p:cNvPr>
          <p:cNvPicPr>
            <a:picLocks noChangeAspect="1"/>
          </p:cNvPicPr>
          <p:nvPr/>
        </p:nvPicPr>
        <p:blipFill>
          <a:blip r:embed="rId3"/>
          <a:stretch>
            <a:fillRect/>
          </a:stretch>
        </p:blipFill>
        <p:spPr>
          <a:xfrm>
            <a:off x="0" y="1016985"/>
            <a:ext cx="9135896" cy="5372632"/>
          </a:xfrm>
          <a:prstGeom prst="rect">
            <a:avLst/>
          </a:prstGeom>
        </p:spPr>
      </p:pic>
    </p:spTree>
    <p:extLst>
      <p:ext uri="{BB962C8B-B14F-4D97-AF65-F5344CB8AC3E}">
        <p14:creationId xmlns:p14="http://schemas.microsoft.com/office/powerpoint/2010/main" val="3954629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de valeur sur des </a:t>
            </a:r>
            <a:r>
              <a:rPr lang="fr-FR" i="1" dirty="0" err="1"/>
              <a:t>floats</a:t>
            </a:r>
            <a:endParaRPr lang="fr-FR" dirty="0"/>
          </a:p>
        </p:txBody>
      </p:sp>
      <p:pic>
        <p:nvPicPr>
          <p:cNvPr id="4" name="Picture 3">
            <a:extLst>
              <a:ext uri="{FF2B5EF4-FFF2-40B4-BE49-F238E27FC236}">
                <a16:creationId xmlns:a16="http://schemas.microsoft.com/office/drawing/2014/main" id="{36B3993F-561F-4E8C-A18A-B53A21F96FE1}"/>
              </a:ext>
            </a:extLst>
          </p:cNvPr>
          <p:cNvPicPr>
            <a:picLocks noChangeAspect="1"/>
          </p:cNvPicPr>
          <p:nvPr/>
        </p:nvPicPr>
        <p:blipFill>
          <a:blip r:embed="rId3"/>
          <a:stretch>
            <a:fillRect/>
          </a:stretch>
        </p:blipFill>
        <p:spPr>
          <a:xfrm>
            <a:off x="1470151" y="678510"/>
            <a:ext cx="6049500" cy="6179490"/>
          </a:xfrm>
          <a:prstGeom prst="rect">
            <a:avLst/>
          </a:prstGeom>
        </p:spPr>
      </p:pic>
    </p:spTree>
    <p:extLst>
      <p:ext uri="{BB962C8B-B14F-4D97-AF65-F5344CB8AC3E}">
        <p14:creationId xmlns:p14="http://schemas.microsoft.com/office/powerpoint/2010/main" val="2691405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7- Fichiers</a:t>
            </a:r>
          </a:p>
        </p:txBody>
      </p:sp>
    </p:spTree>
    <p:extLst>
      <p:ext uri="{BB962C8B-B14F-4D97-AF65-F5344CB8AC3E}">
        <p14:creationId xmlns:p14="http://schemas.microsoft.com/office/powerpoint/2010/main" val="18956256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8- Modules</a:t>
            </a:r>
            <a:br>
              <a:rPr lang="fr-FR" dirty="0"/>
            </a:br>
            <a:endParaRPr lang="fr-FR" dirty="0"/>
          </a:p>
        </p:txBody>
      </p:sp>
    </p:spTree>
    <p:extLst>
      <p:ext uri="{BB962C8B-B14F-4D97-AF65-F5344CB8AC3E}">
        <p14:creationId xmlns:p14="http://schemas.microsoft.com/office/powerpoint/2010/main" val="20328206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9- Fonctions</a:t>
            </a:r>
          </a:p>
        </p:txBody>
      </p:sp>
    </p:spTree>
    <p:extLst>
      <p:ext uri="{BB962C8B-B14F-4D97-AF65-F5344CB8AC3E}">
        <p14:creationId xmlns:p14="http://schemas.microsoft.com/office/powerpoint/2010/main" val="3884828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10- Plus sur chaînes de caractères</a:t>
            </a:r>
            <a:br>
              <a:rPr lang="fr-FR" dirty="0"/>
            </a:br>
            <a:br>
              <a:rPr lang="fr-FR" dirty="0"/>
            </a:br>
            <a:endParaRPr lang="fr-FR" dirty="0"/>
          </a:p>
        </p:txBody>
      </p:sp>
    </p:spTree>
    <p:extLst>
      <p:ext uri="{BB962C8B-B14F-4D97-AF65-F5344CB8AC3E}">
        <p14:creationId xmlns:p14="http://schemas.microsoft.com/office/powerpoint/2010/main" val="991078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11- Plus sur les listes</a:t>
            </a:r>
          </a:p>
        </p:txBody>
      </p:sp>
    </p:spTree>
    <p:extLst>
      <p:ext uri="{BB962C8B-B14F-4D97-AF65-F5344CB8AC3E}">
        <p14:creationId xmlns:p14="http://schemas.microsoft.com/office/powerpoint/2010/main" val="28583464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12- Plus sur les fonctions</a:t>
            </a:r>
            <a:br>
              <a:rPr lang="fr-FR" dirty="0"/>
            </a:br>
            <a:br>
              <a:rPr lang="fr-FR" dirty="0"/>
            </a:br>
            <a:endParaRPr lang="fr-FR" dirty="0"/>
          </a:p>
        </p:txBody>
      </p:sp>
    </p:spTree>
    <p:extLst>
      <p:ext uri="{BB962C8B-B14F-4D97-AF65-F5344CB8AC3E}">
        <p14:creationId xmlns:p14="http://schemas.microsoft.com/office/powerpoint/2010/main" val="4071451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13- Dictionnaires et tuples</a:t>
            </a:r>
            <a:br>
              <a:rPr lang="fr-FR" dirty="0"/>
            </a:br>
            <a:br>
              <a:rPr lang="fr-FR" dirty="0"/>
            </a:br>
            <a:endParaRPr lang="fr-FR" dirty="0"/>
          </a:p>
        </p:txBody>
      </p:sp>
    </p:spTree>
    <p:extLst>
      <p:ext uri="{BB962C8B-B14F-4D97-AF65-F5344CB8AC3E}">
        <p14:creationId xmlns:p14="http://schemas.microsoft.com/office/powerpoint/2010/main" val="12782493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14- Création de modules</a:t>
            </a:r>
            <a:br>
              <a:rPr lang="fr-FR" dirty="0"/>
            </a:br>
            <a:br>
              <a:rPr lang="fr-FR" dirty="0"/>
            </a:br>
            <a:endParaRPr lang="fr-FR" dirty="0"/>
          </a:p>
        </p:txBody>
      </p:sp>
    </p:spTree>
    <p:extLst>
      <p:ext uri="{BB962C8B-B14F-4D97-AF65-F5344CB8AC3E}">
        <p14:creationId xmlns:p14="http://schemas.microsoft.com/office/powerpoint/2010/main" val="28521523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15- Bonnes pratiques en programmation Python</a:t>
            </a:r>
            <a:br>
              <a:rPr lang="fr-FR" dirty="0"/>
            </a:br>
            <a:br>
              <a:rPr lang="fr-FR" dirty="0"/>
            </a:br>
            <a:endParaRPr lang="fr-FR" dirty="0"/>
          </a:p>
        </p:txBody>
      </p:sp>
    </p:spTree>
    <p:extLst>
      <p:ext uri="{BB962C8B-B14F-4D97-AF65-F5344CB8AC3E}">
        <p14:creationId xmlns:p14="http://schemas.microsoft.com/office/powerpoint/2010/main" val="397342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a:t>
            </a:fld>
            <a:endParaRPr/>
          </a:p>
        </p:txBody>
      </p:sp>
      <p:pic>
        <p:nvPicPr>
          <p:cNvPr id="3" name="Picture 2">
            <a:extLst>
              <a:ext uri="{FF2B5EF4-FFF2-40B4-BE49-F238E27FC236}">
                <a16:creationId xmlns:a16="http://schemas.microsoft.com/office/drawing/2014/main" id="{8C81C06C-30B0-4100-8FFF-44E6239C5B0F}"/>
              </a:ext>
            </a:extLst>
          </p:cNvPr>
          <p:cNvPicPr>
            <a:picLocks noChangeAspect="1"/>
          </p:cNvPicPr>
          <p:nvPr/>
        </p:nvPicPr>
        <p:blipFill>
          <a:blip r:embed="rId3"/>
          <a:stretch>
            <a:fillRect/>
          </a:stretch>
        </p:blipFill>
        <p:spPr>
          <a:xfrm>
            <a:off x="22502" y="1661865"/>
            <a:ext cx="9094097" cy="4451068"/>
          </a:xfrm>
          <a:prstGeom prst="rect">
            <a:avLst/>
          </a:prstGeom>
        </p:spPr>
      </p:pic>
    </p:spTree>
    <p:extLst>
      <p:ext uri="{BB962C8B-B14F-4D97-AF65-F5344CB8AC3E}">
        <p14:creationId xmlns:p14="http://schemas.microsoft.com/office/powerpoint/2010/main" val="10232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15- Bonnes pratiques en programmation Python</a:t>
            </a:r>
            <a:br>
              <a:rPr lang="fr-FR" dirty="0"/>
            </a:br>
            <a:br>
              <a:rPr lang="fr-FR" dirty="0"/>
            </a:br>
            <a:endParaRPr lang="fr-FR" dirty="0"/>
          </a:p>
        </p:txBody>
      </p:sp>
    </p:spTree>
    <p:extLst>
      <p:ext uri="{BB962C8B-B14F-4D97-AF65-F5344CB8AC3E}">
        <p14:creationId xmlns:p14="http://schemas.microsoft.com/office/powerpoint/2010/main" val="32576490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16- Expressions régulières et </a:t>
            </a:r>
            <a:r>
              <a:rPr lang="fr-FR" i="1" dirty="0" err="1"/>
              <a:t>parsing</a:t>
            </a:r>
            <a:br>
              <a:rPr lang="fr-FR" dirty="0"/>
            </a:br>
            <a:br>
              <a:rPr lang="fr-FR" dirty="0"/>
            </a:br>
            <a:endParaRPr lang="fr-FR" dirty="0"/>
          </a:p>
        </p:txBody>
      </p:sp>
    </p:spTree>
    <p:extLst>
      <p:ext uri="{BB962C8B-B14F-4D97-AF65-F5344CB8AC3E}">
        <p14:creationId xmlns:p14="http://schemas.microsoft.com/office/powerpoint/2010/main" val="1618751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17- La programmation orientée objet (POO)</a:t>
            </a:r>
            <a:br>
              <a:rPr lang="fr-FR" dirty="0"/>
            </a:br>
            <a:br>
              <a:rPr lang="fr-FR" dirty="0"/>
            </a:br>
            <a:endParaRPr lang="fr-FR" dirty="0"/>
          </a:p>
        </p:txBody>
      </p:sp>
    </p:spTree>
    <p:extLst>
      <p:ext uri="{BB962C8B-B14F-4D97-AF65-F5344CB8AC3E}">
        <p14:creationId xmlns:p14="http://schemas.microsoft.com/office/powerpoint/2010/main" val="23063816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18-  Fenêtres graphiques et </a:t>
            </a:r>
            <a:r>
              <a:rPr lang="fr-FR" i="1" dirty="0" err="1"/>
              <a:t>Tkinter</a:t>
            </a:r>
            <a:br>
              <a:rPr lang="fr-FR" dirty="0"/>
            </a:br>
            <a:endParaRPr lang="fr-FR" dirty="0"/>
          </a:p>
        </p:txBody>
      </p:sp>
    </p:spTree>
    <p:extLst>
      <p:ext uri="{BB962C8B-B14F-4D97-AF65-F5344CB8AC3E}">
        <p14:creationId xmlns:p14="http://schemas.microsoft.com/office/powerpoint/2010/main" val="2244333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Merci</a:t>
            </a:r>
            <a:endParaRPr dirty="0"/>
          </a:p>
        </p:txBody>
      </p:sp>
    </p:spTree>
    <p:extLst>
      <p:ext uri="{BB962C8B-B14F-4D97-AF65-F5344CB8AC3E}">
        <p14:creationId xmlns:p14="http://schemas.microsoft.com/office/powerpoint/2010/main" val="3650625525"/>
      </p:ext>
    </p:extLst>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394</Words>
  <Application>Microsoft Office PowerPoint</Application>
  <PresentationFormat>On-screen Show (4:3)</PresentationFormat>
  <Paragraphs>227</Paragraphs>
  <Slides>94</Slides>
  <Notes>94</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94</vt:i4>
      </vt:variant>
    </vt:vector>
  </HeadingPairs>
  <TitlesOfParts>
    <vt:vector size="101" baseType="lpstr">
      <vt:lpstr>Arial</vt:lpstr>
      <vt:lpstr>Calibri</vt:lpstr>
      <vt:lpstr>Roboto Mono</vt:lpstr>
      <vt:lpstr>Roboto</vt:lpstr>
      <vt:lpstr>3_Office Theme</vt:lpstr>
      <vt:lpstr>2_Office Theme</vt:lpstr>
      <vt:lpstr>Bitmap Image</vt:lpstr>
      <vt:lpstr>Introduction à la programmation avec python</vt:lpstr>
      <vt:lpstr>C'est quoi Python ?</vt:lpstr>
      <vt:lpstr>C'est quoi Python ?</vt:lpstr>
      <vt:lpstr>Installer Python</vt:lpstr>
      <vt:lpstr>Introduction au shell</vt:lpstr>
      <vt:lpstr>Premier contact avec Python</vt:lpstr>
      <vt:lpstr>Premier contact avec Python</vt:lpstr>
      <vt:lpstr>Premier contact avec Python</vt:lpstr>
      <vt:lpstr> Premier programme</vt:lpstr>
      <vt:lpstr> Premier programme</vt:lpstr>
      <vt:lpstr>Commentaires</vt:lpstr>
      <vt:lpstr>Notion de bloc d'instructions et d'indentation</vt:lpstr>
      <vt:lpstr>Notion de bloc d'instructions et d'indentation</vt:lpstr>
      <vt:lpstr>2 Variables </vt:lpstr>
      <vt:lpstr>Définition</vt:lpstr>
      <vt:lpstr>Définition</vt:lpstr>
      <vt:lpstr>Les types de variables</vt:lpstr>
      <vt:lpstr>Nommage</vt:lpstr>
      <vt:lpstr>Opérations sur les  types numériques</vt:lpstr>
      <vt:lpstr>Opérations sur les  types numériques</vt:lpstr>
      <vt:lpstr>Opérations sur les  types numériques</vt:lpstr>
      <vt:lpstr>Opérations sur les chaînes de caractères</vt:lpstr>
      <vt:lpstr>Opérations illicites</vt:lpstr>
      <vt:lpstr> La fonction type()</vt:lpstr>
      <vt:lpstr>Conversion de types</vt:lpstr>
      <vt:lpstr>Notes</vt:lpstr>
      <vt:lpstr>Exercice - Prédire le résultat : opérations</vt:lpstr>
      <vt:lpstr>Prédire le résultat : opérations et conversions de types</vt:lpstr>
      <vt:lpstr>3 Affichage</vt:lpstr>
      <vt:lpstr>La fonction print()</vt:lpstr>
      <vt:lpstr>La fonction print()</vt:lpstr>
      <vt:lpstr>La fonction print()</vt:lpstr>
      <vt:lpstr> Écriture formatée</vt:lpstr>
      <vt:lpstr> Écriture formatée</vt:lpstr>
      <vt:lpstr> Écriture formatée</vt:lpstr>
      <vt:lpstr> Écriture formatée</vt:lpstr>
      <vt:lpstr> Écriture formatée</vt:lpstr>
      <vt:lpstr> Écriture formatée</vt:lpstr>
      <vt:lpstr>Note sur le vocabulaire et la syntaxe</vt:lpstr>
      <vt:lpstr>4 Listes</vt:lpstr>
      <vt:lpstr>Définition</vt:lpstr>
      <vt:lpstr>Utilisation</vt:lpstr>
      <vt:lpstr>Opération sur les listes</vt:lpstr>
      <vt:lpstr>Opération sur les listes</vt:lpstr>
      <vt:lpstr>Indiçage négatif</vt:lpstr>
      <vt:lpstr>Tranches</vt:lpstr>
      <vt:lpstr>Tranches</vt:lpstr>
      <vt:lpstr>Fonction len()</vt:lpstr>
      <vt:lpstr>Fonction range() et list()</vt:lpstr>
      <vt:lpstr>Fonction range() et list()</vt:lpstr>
      <vt:lpstr> Listes de listes</vt:lpstr>
      <vt:lpstr>Exercice</vt:lpstr>
      <vt:lpstr>5 Boucles et comparaisons</vt:lpstr>
      <vt:lpstr>Boucle for</vt:lpstr>
      <vt:lpstr>Boucle for</vt:lpstr>
      <vt:lpstr>Boucle for</vt:lpstr>
      <vt:lpstr>Boucle for</vt:lpstr>
      <vt:lpstr>Fonction range()</vt:lpstr>
      <vt:lpstr>Fonction range()</vt:lpstr>
      <vt:lpstr> Nommage de la variable d'itération</vt:lpstr>
      <vt:lpstr>Itération sur les indices</vt:lpstr>
      <vt:lpstr>Itération sur les indices</vt:lpstr>
      <vt:lpstr>Comparaisons</vt:lpstr>
      <vt:lpstr>Comparaisons</vt:lpstr>
      <vt:lpstr>Comparaisons</vt:lpstr>
      <vt:lpstr>Boucles while</vt:lpstr>
      <vt:lpstr>Boucles while</vt:lpstr>
      <vt:lpstr>Exercices</vt:lpstr>
      <vt:lpstr>Exercices</vt:lpstr>
      <vt:lpstr>6- Tests</vt:lpstr>
      <vt:lpstr>Définition </vt:lpstr>
      <vt:lpstr>Tests à plusieurs cas </vt:lpstr>
      <vt:lpstr>Tests à plusieurs cas </vt:lpstr>
      <vt:lpstr>Importance de l'indentation</vt:lpstr>
      <vt:lpstr>Tests multiples</vt:lpstr>
      <vt:lpstr>Tests multiples</vt:lpstr>
      <vt:lpstr>Tests multiples</vt:lpstr>
      <vt:lpstr>Instructions break et continue</vt:lpstr>
      <vt:lpstr>Tests de valeur sur des floats</vt:lpstr>
      <vt:lpstr>Tests de valeur sur des floats</vt:lpstr>
      <vt:lpstr>7- Fichiers</vt:lpstr>
      <vt:lpstr>8- Modules </vt:lpstr>
      <vt:lpstr>9- Fonctions</vt:lpstr>
      <vt:lpstr>10- Plus sur chaînes de caractères  </vt:lpstr>
      <vt:lpstr>11- Plus sur les listes</vt:lpstr>
      <vt:lpstr>12- Plus sur les fonctions  </vt:lpstr>
      <vt:lpstr>13- Dictionnaires et tuples  </vt:lpstr>
      <vt:lpstr>14- Création de modules  </vt:lpstr>
      <vt:lpstr>15- Bonnes pratiques en programmation Python  </vt:lpstr>
      <vt:lpstr>15- Bonnes pratiques en programmation Python  </vt:lpstr>
      <vt:lpstr>16- Expressions régulières et parsing  </vt:lpstr>
      <vt:lpstr>17- La programmation orientée objet (POO)  </vt:lpstr>
      <vt:lpstr>18-  Fenêtres graphiques et Tkinter </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02 :: Introduction to Blockchain  The Bitcoin Blockchain   </dc:title>
  <dc:creator>rishik</dc:creator>
  <cp:lastModifiedBy>Ahmed Hosni</cp:lastModifiedBy>
  <cp:revision>54</cp:revision>
  <dcterms:created xsi:type="dcterms:W3CDTF">2012-09-27T10:11:07Z</dcterms:created>
  <dcterms:modified xsi:type="dcterms:W3CDTF">2019-12-02T12:25:11Z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0x01010039668769A69D98409B120A8F0C997A1300750D0261E1EFCC46A9FBC9BE55ECD7AB</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Topics">
    <vt:lpwstr/>
  </property>
  <property fmtid="{D5CDD505-2E9C-101B-9397-08002B2CF9AE}" pid="7" name="Language">
    <vt:lpwstr>English</vt:lpwstr>
  </property>
  <property fmtid="{D5CDD505-2E9C-101B-9397-08002B2CF9AE}" pid="8" name="Classification">
    <vt:lpwstr>Public</vt:lpwstr>
  </property>
  <property fmtid="{D5CDD505-2E9C-101B-9397-08002B2CF9AE}" pid="9" name="ST OrganizationTaxHTField0">
    <vt:lpwstr/>
  </property>
  <property fmtid="{D5CDD505-2E9C-101B-9397-08002B2CF9AE}" pid="10" name="Doc Date">
    <vt:lpwstr>2012-03-02T14:54:27Z</vt:lpwstr>
  </property>
  <property fmtid="{D5CDD505-2E9C-101B-9397-08002B2CF9AE}" pid="11" name="RoutingRuleDescription">
    <vt:lpwstr/>
  </property>
  <property fmtid="{D5CDD505-2E9C-101B-9397-08002B2CF9AE}" pid="12" name="TopicsTaxHTField0">
    <vt:lpwstr/>
  </property>
  <property fmtid="{D5CDD505-2E9C-101B-9397-08002B2CF9AE}" pid="13" name="PublishingContact">
    <vt:lpwstr/>
  </property>
  <property fmtid="{D5CDD505-2E9C-101B-9397-08002B2CF9AE}" pid="14" name="hfd4f7438eb64b4fb2740c42c2d09f06">
    <vt:lpwstr/>
  </property>
  <property fmtid="{D5CDD505-2E9C-101B-9397-08002B2CF9AE}" pid="15" name="Sub TopicTaxHTField0">
    <vt:lpwstr/>
  </property>
</Properties>
</file>